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Lst>
  <p:sldIdLst>
    <p:sldId id="256" r:id="rId10"/>
    <p:sldId id="257" r:id="rId11"/>
    <p:sldId id="258" r:id="rId12"/>
    <p:sldId id="260" r:id="rId13"/>
    <p:sldId id="262" r:id="rId14"/>
    <p:sldId id="263"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1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4660"/>
  </p:normalViewPr>
  <p:slideViewPr>
    <p:cSldViewPr snapToGrid="0">
      <p:cViewPr varScale="1">
        <p:scale>
          <a:sx n="88" d="100"/>
          <a:sy n="88" d="100"/>
        </p:scale>
        <p:origin x="3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4" name="Date Placeholder 3"/>
          <p:cNvSpPr>
            <a:spLocks noGrp="1"/>
          </p:cNvSpPr>
          <p:nvPr>
            <p:ph type="dt" sz="half" idx="10"/>
          </p:nvPr>
        </p:nvSpPr>
        <p:spPr/>
        <p:txBody>
          <a:bodyPr/>
          <a:lstStyle/>
          <a:p>
            <a:fld id="{8842A83C-8322-4C00-A71E-4CA52811DAAF}"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C651-F346-4B05-B65D-2D5AA18D30C3}"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EE142-8B8B-4983-A29A-0AA6829536B9}"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74FCF0-FF98-4644-B5A0-A68BCFE35AF3}"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B424FE-DF0C-4B5C-B873-06346B6AD135}"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8F27-1B5B-47A7-808F-9915DB626DBE}"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B424FE-DF0C-4B5C-B873-06346B6AD135}"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88F27-1B5B-47A7-808F-9915DB626DBE}"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415608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42A83C-8322-4C00-A71E-4CA52811DAAF}"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22C651-F346-4B05-B65D-2D5AA18D30C3}"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37764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5" name="Date Placeholder 4"/>
          <p:cNvSpPr>
            <a:spLocks noGrp="1"/>
          </p:cNvSpPr>
          <p:nvPr>
            <p:ph type="dt" sz="half" idx="10"/>
          </p:nvPr>
        </p:nvSpPr>
        <p:spPr/>
        <p:txBody>
          <a:bodyPr/>
          <a:lstStyle/>
          <a:p>
            <a:fld id="{994FD56F-2B40-4F5B-8593-3FB241C17C9A}" type="datetimeFigureOut">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0B369-04A0-CB41-B1B1-435926D6B287}"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437CE-67AD-F14C-9ED6-C8B55F0B62B6}" type="slidenum">
              <a:rPr lang="en-US" smtClean="0"/>
              <a:t>‹#›</a:t>
            </a:fld>
            <a:endParaRPr lang="en-US"/>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68619-623B-4C71-8610-73EBBEB490DC}"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B68619-623B-4C71-8610-73EBBEB490DC}"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DE956D-E143-479C-B3BA-50B647C0EF72}"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26B233-4027-454F-8EF2-652E71F3D97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D4884-9173-4689-ADA6-E8C68BBDE9F9}"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26B233-4027-454F-8EF2-652E71F3D979}"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D4884-9173-4689-ADA6-E8C68BBDE9F9}"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5EE142-8B8B-4983-A29A-0AA6829536B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4FCF0-FF98-4644-B5A0-A68BCFE35AF3}"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smtClean="0"/>
              <a:t>TITLE SHOULD BE CAPS &amp; BOLD</a:t>
            </a:r>
            <a:endParaRPr lang="en-GB" dirty="0"/>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smtClean="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Text aligned left</a:t>
            </a:r>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7" name="Picture 6" descr="Shape, rectangle&#10;&#10;Description automatically generated with medium confidence">
            <a:extLst>
              <a:ext uri="{FF2B5EF4-FFF2-40B4-BE49-F238E27FC236}">
                <a16:creationId xmlns:a16="http://schemas.microsoft.com/office/drawing/2014/main" id="{2EA5D8B7-F7FE-3E3F-B4D0-4A7B76F134F6}"/>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7" name="Picture 6" descr="A picture containing rectangle&#10;&#10;Description automatically generated">
            <a:extLst>
              <a:ext uri="{FF2B5EF4-FFF2-40B4-BE49-F238E27FC236}">
                <a16:creationId xmlns:a16="http://schemas.microsoft.com/office/drawing/2014/main" id="{BA575A95-ECF6-721C-7131-F61BA963A12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7" name="Picture 6" descr="Shape&#10;&#10;Description automatically generated with medium confidence">
            <a:extLst>
              <a:ext uri="{FF2B5EF4-FFF2-40B4-BE49-F238E27FC236}">
                <a16:creationId xmlns:a16="http://schemas.microsoft.com/office/drawing/2014/main" id="{A5225AC5-AFB0-E5A1-C3B9-69720591FD45}"/>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7" name="Picture 6" descr="A picture containing rectangle&#10;&#10;Description automatically generated">
            <a:extLst>
              <a:ext uri="{FF2B5EF4-FFF2-40B4-BE49-F238E27FC236}">
                <a16:creationId xmlns:a16="http://schemas.microsoft.com/office/drawing/2014/main" id="{78AC08A8-E882-2BE0-9AEC-0382C865E12A}"/>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7" name="Picture 6" descr="Shape, rectangle&#10;&#10;Description automatically generated with medium confidence">
            <a:extLst>
              <a:ext uri="{FF2B5EF4-FFF2-40B4-BE49-F238E27FC236}">
                <a16:creationId xmlns:a16="http://schemas.microsoft.com/office/drawing/2014/main" id="{6A9427BC-390D-18C8-9C94-001619488B9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27BB0AF4-2453-3411-27B3-8E45A55E1B9C}"/>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ewham.gov.uk/homepage/171/secondary-school-fact-finder"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admissions.org.uk/eAdmissions/app"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o2WXUD8Fido" TargetMode="Externa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mailto:pupil.services@newham.gov.uk"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ewham.gov.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WELCOME</a:t>
            </a:r>
            <a:endParaRPr lang="en-GB" dirty="0"/>
          </a:p>
        </p:txBody>
      </p:sp>
      <p:sp>
        <p:nvSpPr>
          <p:cNvPr id="4" name="Content Placeholder 3"/>
          <p:cNvSpPr>
            <a:spLocks noGrp="1"/>
          </p:cNvSpPr>
          <p:nvPr>
            <p:ph sz="half" idx="4294967295"/>
          </p:nvPr>
        </p:nvSpPr>
        <p:spPr>
          <a:xfrm>
            <a:off x="1419496" y="1663700"/>
            <a:ext cx="9710057" cy="4513263"/>
          </a:xfrm>
        </p:spPr>
        <p:txBody>
          <a:bodyPr>
            <a:normAutofit/>
          </a:bodyPr>
          <a:lstStyle/>
          <a:p>
            <a:pPr marL="0" indent="0" algn="ctr">
              <a:buNone/>
            </a:pPr>
            <a:r>
              <a:rPr lang="en-GB" altLang="en-US" sz="4000" b="1" dirty="0">
                <a:solidFill>
                  <a:schemeClr val="accent2">
                    <a:lumMod val="75000"/>
                  </a:schemeClr>
                </a:solidFill>
                <a:ea typeface="ＭＳ Ｐゴシック" panose="020B0600070205080204" pitchFamily="34" charset="-128"/>
              </a:rPr>
              <a:t>Working in partnership </a:t>
            </a:r>
          </a:p>
          <a:p>
            <a:pPr marL="0" indent="0" algn="ctr">
              <a:buNone/>
            </a:pPr>
            <a:r>
              <a:rPr lang="en-GB" altLang="en-US" sz="4000" b="1" dirty="0">
                <a:solidFill>
                  <a:schemeClr val="accent2">
                    <a:lumMod val="75000"/>
                  </a:schemeClr>
                </a:solidFill>
                <a:ea typeface="ＭＳ Ｐゴシック" panose="020B0600070205080204" pitchFamily="34" charset="-128"/>
              </a:rPr>
              <a:t>with </a:t>
            </a:r>
            <a:r>
              <a:rPr lang="en-GB" altLang="en-US" sz="4000" b="1" dirty="0" smtClean="0">
                <a:solidFill>
                  <a:schemeClr val="accent2">
                    <a:lumMod val="75000"/>
                  </a:schemeClr>
                </a:solidFill>
                <a:ea typeface="ＭＳ Ｐゴシック" panose="020B0600070205080204" pitchFamily="34" charset="-128"/>
              </a:rPr>
              <a:t>Newham parents </a:t>
            </a:r>
            <a:r>
              <a:rPr lang="en-GB" altLang="en-US" sz="4000" b="1" dirty="0">
                <a:solidFill>
                  <a:schemeClr val="accent2">
                    <a:lumMod val="75000"/>
                  </a:schemeClr>
                </a:solidFill>
                <a:ea typeface="ＭＳ Ｐゴシック" panose="020B0600070205080204" pitchFamily="34" charset="-128"/>
              </a:rPr>
              <a:t>and carers </a:t>
            </a:r>
            <a:endParaRPr lang="en-GB" altLang="en-US" sz="4000" b="1" dirty="0" smtClean="0">
              <a:solidFill>
                <a:schemeClr val="accent2">
                  <a:lumMod val="75000"/>
                </a:schemeClr>
              </a:solidFill>
              <a:ea typeface="ＭＳ Ｐゴシック" panose="020B0600070205080204" pitchFamily="34" charset="-128"/>
            </a:endParaRPr>
          </a:p>
          <a:p>
            <a:pPr marL="0" indent="0" algn="ctr">
              <a:buNone/>
            </a:pPr>
            <a:r>
              <a:rPr lang="en-GB" altLang="en-US" sz="4000" b="1" dirty="0" smtClean="0">
                <a:solidFill>
                  <a:schemeClr val="accent2">
                    <a:lumMod val="75000"/>
                  </a:schemeClr>
                </a:solidFill>
                <a:ea typeface="ＭＳ Ｐゴシック" panose="020B0600070205080204" pitchFamily="34" charset="-128"/>
              </a:rPr>
              <a:t>to </a:t>
            </a:r>
            <a:r>
              <a:rPr lang="en-GB" altLang="en-US" sz="4000" b="1" dirty="0">
                <a:solidFill>
                  <a:schemeClr val="accent2">
                    <a:lumMod val="75000"/>
                  </a:schemeClr>
                </a:solidFill>
                <a:ea typeface="ＭＳ Ｐゴシック" panose="020B0600070205080204" pitchFamily="34" charset="-128"/>
              </a:rPr>
              <a:t>achieve the best possible outcomes for </a:t>
            </a:r>
            <a:r>
              <a:rPr lang="en-GB" altLang="en-US" sz="4000" b="1" dirty="0" smtClean="0">
                <a:solidFill>
                  <a:schemeClr val="accent2">
                    <a:lumMod val="75000"/>
                  </a:schemeClr>
                </a:solidFill>
                <a:ea typeface="ＭＳ Ｐゴシック" panose="020B0600070205080204" pitchFamily="34" charset="-128"/>
              </a:rPr>
              <a:t>Newham children</a:t>
            </a:r>
            <a:endParaRPr lang="en-GB" altLang="en-US" sz="4000" b="1" dirty="0">
              <a:solidFill>
                <a:schemeClr val="accent2">
                  <a:lumMod val="75000"/>
                </a:schemeClr>
              </a:solidFill>
              <a:ea typeface="ＭＳ Ｐゴシック" panose="020B0600070205080204" pitchFamily="34" charset="-128"/>
            </a:endParaRPr>
          </a:p>
        </p:txBody>
      </p:sp>
      <p:sp>
        <p:nvSpPr>
          <p:cNvPr id="5" name="Subtitle 2"/>
          <p:cNvSpPr txBox="1">
            <a:spLocks/>
          </p:cNvSpPr>
          <p:nvPr/>
        </p:nvSpPr>
        <p:spPr>
          <a:xfrm>
            <a:off x="285542" y="1663337"/>
            <a:ext cx="5181599" cy="45981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ltLang="en-US" sz="4000" dirty="0">
              <a:ea typeface="ＭＳ Ｐゴシック" panose="020B0600070205080204" pitchFamily="34" charset="-128"/>
            </a:endParaRPr>
          </a:p>
        </p:txBody>
      </p:sp>
      <p:pic>
        <p:nvPicPr>
          <p:cNvPr id="8" name="Picture 7" descr="WordPress › Err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552" y="4214427"/>
            <a:ext cx="3387635" cy="1840615"/>
          </a:xfrm>
          <a:prstGeom prst="rect">
            <a:avLst/>
          </a:prstGeom>
        </p:spPr>
      </p:pic>
      <p:pic>
        <p:nvPicPr>
          <p:cNvPr id="9" name="Picture 8" descr="WordPress › Err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28639">
            <a:off x="7663543" y="4046205"/>
            <a:ext cx="3233393" cy="1756810"/>
          </a:xfrm>
          <a:prstGeom prst="rect">
            <a:avLst/>
          </a:prstGeom>
        </p:spPr>
      </p:pic>
    </p:spTree>
    <p:extLst>
      <p:ext uri="{BB962C8B-B14F-4D97-AF65-F5344CB8AC3E}">
        <p14:creationId xmlns:p14="http://schemas.microsoft.com/office/powerpoint/2010/main" val="1755081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PAN LONDON APPLICATION PROCESS</a:t>
            </a:r>
            <a:endParaRPr lang="en-GB" dirty="0"/>
          </a:p>
        </p:txBody>
      </p:sp>
      <p:sp>
        <p:nvSpPr>
          <p:cNvPr id="3" name="Rectangle 2"/>
          <p:cNvSpPr/>
          <p:nvPr/>
        </p:nvSpPr>
        <p:spPr>
          <a:xfrm>
            <a:off x="396071" y="889844"/>
            <a:ext cx="11482419" cy="5016758"/>
          </a:xfrm>
          <a:prstGeom prst="rect">
            <a:avLst/>
          </a:prstGeom>
        </p:spPr>
        <p:txBody>
          <a:bodyPr wrap="square">
            <a:spAutoFit/>
          </a:bodyPr>
          <a:lstStyle/>
          <a:p>
            <a:pPr>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All </a:t>
            </a:r>
            <a:r>
              <a:rPr lang="en-GB" sz="2000" dirty="0">
                <a:latin typeface="Arial" panose="020B0604020202020204" pitchFamily="34" charset="0"/>
                <a:cs typeface="Arial" panose="020B0604020202020204" pitchFamily="34" charset="0"/>
              </a:rPr>
              <a:t>families living in London and many of the Home Counties will be applying through the Pan London co-ordinated application and offer process. </a:t>
            </a:r>
            <a:r>
              <a:rPr lang="en-GB" sz="2000" dirty="0" smtClean="0">
                <a:latin typeface="Arial" panose="020B0604020202020204" pitchFamily="34" charset="0"/>
                <a:cs typeface="Arial" panose="020B0604020202020204" pitchFamily="34" charset="0"/>
              </a:rPr>
              <a:t> </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This means parents/carers need to think about all schools they are considering applying for both in Newham and out of Newham.</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All parents/carers must apply through their home local authority (where you live), even where their child attends an out borough primary. </a:t>
            </a:r>
          </a:p>
          <a:p>
            <a:pPr>
              <a:defRPr/>
            </a:pPr>
            <a:r>
              <a:rPr lang="en-GB" sz="2000" dirty="0">
                <a:latin typeface="Arial" panose="020B0604020202020204" pitchFamily="34" charset="0"/>
                <a:cs typeface="Arial" panose="020B0604020202020204" pitchFamily="34" charset="0"/>
              </a:rPr>
              <a:t> </a:t>
            </a:r>
          </a:p>
          <a:p>
            <a:pPr>
              <a:defRPr/>
            </a:pPr>
            <a:r>
              <a:rPr lang="en-GB" sz="2000" dirty="0">
                <a:latin typeface="Arial" panose="020B0604020202020204" pitchFamily="34" charset="0"/>
                <a:cs typeface="Arial" panose="020B0604020202020204" pitchFamily="34" charset="0"/>
              </a:rPr>
              <a:t>If parents/carers are considering schools outside of Newham they need to follow the same process as they would for schools in Newham.</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Where parents/carers are considering multiple schools outside of Newham we strongly recommend they use some preferences to name local schools.</a:t>
            </a:r>
          </a:p>
        </p:txBody>
      </p:sp>
    </p:spTree>
    <p:extLst>
      <p:ext uri="{BB962C8B-B14F-4D97-AF65-F5344CB8AC3E}">
        <p14:creationId xmlns:p14="http://schemas.microsoft.com/office/powerpoint/2010/main" val="4098642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BEFORE NAMING YOUR PREFERENCES</a:t>
            </a:r>
            <a:endParaRPr lang="en-GB" dirty="0"/>
          </a:p>
        </p:txBody>
      </p:sp>
      <p:sp>
        <p:nvSpPr>
          <p:cNvPr id="3" name="Rectangle 2"/>
          <p:cNvSpPr/>
          <p:nvPr/>
        </p:nvSpPr>
        <p:spPr>
          <a:xfrm>
            <a:off x="121920" y="930111"/>
            <a:ext cx="11974285" cy="485927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en-US" sz="1400" b="1" i="0" u="none" strike="noStrike" kern="0" cap="none" spc="0" normalizeH="0" baseline="0" noProof="0" dirty="0" smtClean="0">
              <a:ln>
                <a:noFill/>
              </a:ln>
              <a:solidFill>
                <a:srgbClr val="EF7D0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en-US" sz="1400" b="1" kern="0" dirty="0">
              <a:solidFill>
                <a:srgbClr val="EF7D04"/>
              </a:solidFill>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b="1" i="0" u="none" strike="noStrike" kern="0" cap="none" spc="0" normalizeH="0" baseline="0" noProof="0" dirty="0" smtClean="0">
                <a:ln>
                  <a:noFill/>
                </a:ln>
                <a:solidFill>
                  <a:srgbClr val="EF7D04"/>
                </a:solidFill>
                <a:effectLst/>
                <a:uLnTx/>
                <a:uFillTx/>
                <a:latin typeface="Arial" panose="020B0604020202020204" pitchFamily="34" charset="0"/>
                <a:cs typeface="Arial" panose="020B0604020202020204" pitchFamily="34" charset="0"/>
              </a:rPr>
              <a:t>Open </a:t>
            </a:r>
            <a:r>
              <a:rPr kumimoji="0" lang="en-GB" altLang="en-US" b="1" i="0" u="none" strike="noStrike" kern="0" cap="none" spc="0" normalizeH="0" baseline="0" noProof="0" dirty="0">
                <a:ln>
                  <a:noFill/>
                </a:ln>
                <a:solidFill>
                  <a:srgbClr val="EF7D04"/>
                </a:solidFill>
                <a:effectLst/>
                <a:uLnTx/>
                <a:uFillTx/>
                <a:latin typeface="Arial" panose="020B0604020202020204" pitchFamily="34" charset="0"/>
                <a:cs typeface="Arial" panose="020B0604020202020204" pitchFamily="34" charset="0"/>
              </a:rPr>
              <a:t>events and virtual tours: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attend or view as many events as possible, not just the schools you were first thinking about.  It is important that you attend whether in person or remotely, as many open events as possible in Newham even if you were not considering the schools. Sometimes schools may be very different when you visit to what you may have read or heard about from other people.  </a:t>
            </a:r>
            <a:r>
              <a:rPr kumimoji="0" lang="en-GB" altLang="en-US" b="1" i="0" u="none" strike="noStrike" kern="0" cap="none" spc="0" normalizeH="0" baseline="0" noProof="0" dirty="0">
                <a:ln>
                  <a:noFill/>
                </a:ln>
                <a:solidFill>
                  <a:srgbClr val="EF7D04"/>
                </a:solidFill>
                <a:effectLst/>
                <a:uLnTx/>
                <a:uFillTx/>
                <a:latin typeface="Arial" panose="020B0604020202020204" pitchFamily="34" charset="0"/>
                <a:cs typeface="Arial" panose="020B0604020202020204" pitchFamily="34" charset="0"/>
              </a:rPr>
              <a:t>Judge for yourself! </a:t>
            </a:r>
            <a:endParaRPr kumimoji="0" lang="en-GB" altLang="en-US" b="1" i="0" u="none" strike="noStrike" kern="0" cap="none" spc="0" normalizeH="0" baseline="0" noProof="0" dirty="0">
              <a:ln>
                <a:noFill/>
              </a:ln>
              <a:solidFill>
                <a:srgbClr val="D1007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b="1" i="0" u="none" strike="noStrike" kern="0" cap="none" spc="0" normalizeH="0" baseline="0" noProof="0" dirty="0">
                <a:ln>
                  <a:noFill/>
                </a:ln>
                <a:solidFill>
                  <a:srgbClr val="EF7D04"/>
                </a:solidFill>
                <a:effectLst/>
                <a:uLnTx/>
                <a:uFillTx/>
                <a:latin typeface="Arial" panose="020B0604020202020204" pitchFamily="34" charset="0"/>
                <a:cs typeface="Arial" panose="020B0604020202020204" pitchFamily="34" charset="0"/>
              </a:rPr>
              <a:t>Location and travel: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Where</a:t>
            </a:r>
            <a:r>
              <a:rPr kumimoji="0" lang="en-GB" altLang="en-US" b="1" i="0" u="none" strike="noStrike" kern="0" cap="none" spc="0" normalizeH="0" baseline="0" noProof="0" dirty="0">
                <a:ln>
                  <a:noFill/>
                </a:ln>
                <a:solidFill>
                  <a:srgbClr val="D10074"/>
                </a:solidFill>
                <a:effectLst/>
                <a:uLnTx/>
                <a:uFillTx/>
                <a:latin typeface="Arial" panose="020B0604020202020204" pitchFamily="34" charset="0"/>
                <a:cs typeface="Arial" panose="020B0604020202020204" pitchFamily="34" charset="0"/>
              </a:rPr>
              <a:t>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the schools you are interested in?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Remember home to school distance is the tie breaker for </a:t>
            </a:r>
            <a:r>
              <a:rPr kumimoji="0" lang="en-GB"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many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schools.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Will travelling there be easy so your child can arrive on </a:t>
            </a:r>
            <a:r>
              <a:rPr kumimoji="0" lang="en-GB"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time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everyday?</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Would they be able to walk or cycle to </a:t>
            </a:r>
            <a:r>
              <a:rPr kumimoji="0" lang="en-GB"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school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even in </a:t>
            </a:r>
            <a:r>
              <a:rPr kumimoji="0" lang="en-GB"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bad </a:t>
            </a: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weather?</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you afford the cost of your child’s </a:t>
            </a:r>
            <a:r>
              <a:rPr kumimoji="0" lang="en-GB" altLang="en-US"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travel to the school?</a:t>
            </a:r>
            <a:endPar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Remember ZIP Oyster only gives free travel on buses and trams.</a:t>
            </a:r>
          </a:p>
          <a:p>
            <a:pPr marL="0" marR="0" lvl="1" indent="0" defTabSz="914400" eaLnBrk="1" fontAlgn="auto" latinLnBrk="0" hangingPunct="1">
              <a:lnSpc>
                <a:spcPct val="90000"/>
              </a:lnSpc>
              <a:spcBef>
                <a:spcPts val="500"/>
              </a:spcBef>
              <a:spcAft>
                <a:spcPts val="0"/>
              </a:spcAft>
              <a:buClrTx/>
              <a:buSzTx/>
              <a:buFontTx/>
              <a:buNone/>
              <a:tabLst/>
              <a:defRPr/>
            </a:pPr>
            <a:endPar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1">
              <a:defRPr/>
            </a:pPr>
            <a:r>
              <a:rPr kumimoji="0" lang="en-GB" alt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this information is really important especially if you are thinking of applying for schools that are not </a:t>
            </a:r>
            <a:r>
              <a:rPr lang="en-GB" altLang="en-US" dirty="0">
                <a:latin typeface="Arial" panose="020B0604020202020204" pitchFamily="34" charset="0"/>
                <a:cs typeface="Arial" panose="020B0604020202020204" pitchFamily="34" charset="0"/>
              </a:rPr>
              <a:t>local to your home. </a:t>
            </a:r>
          </a:p>
        </p:txBody>
      </p:sp>
      <p:pic>
        <p:nvPicPr>
          <p:cNvPr id="4" name="Picture 3"/>
          <p:cNvPicPr>
            <a:picLocks noChangeAspect="1"/>
          </p:cNvPicPr>
          <p:nvPr/>
        </p:nvPicPr>
        <p:blipFill>
          <a:blip r:embed="rId2"/>
          <a:stretch>
            <a:fillRect/>
          </a:stretch>
        </p:blipFill>
        <p:spPr>
          <a:xfrm rot="444055">
            <a:off x="8315738" y="2838573"/>
            <a:ext cx="3426915" cy="2078855"/>
          </a:xfrm>
          <a:prstGeom prst="rect">
            <a:avLst/>
          </a:prstGeom>
        </p:spPr>
      </p:pic>
    </p:spTree>
    <p:extLst>
      <p:ext uri="{BB962C8B-B14F-4D97-AF65-F5344CB8AC3E}">
        <p14:creationId xmlns:p14="http://schemas.microsoft.com/office/powerpoint/2010/main" val="3137207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479448" cy="744585"/>
          </a:xfrm>
        </p:spPr>
        <p:txBody>
          <a:bodyPr>
            <a:normAutofit fontScale="90000"/>
          </a:bodyPr>
          <a:lstStyle/>
          <a:p>
            <a:r>
              <a:rPr lang="en-GB" dirty="0" smtClean="0"/>
              <a:t>POPULAR OVERSUBSCRIBED SCHOOLS</a:t>
            </a:r>
            <a:endParaRPr lang="en-GB" dirty="0"/>
          </a:p>
        </p:txBody>
      </p:sp>
      <p:sp>
        <p:nvSpPr>
          <p:cNvPr id="3" name="Rectangle 2"/>
          <p:cNvSpPr/>
          <p:nvPr/>
        </p:nvSpPr>
        <p:spPr>
          <a:xfrm>
            <a:off x="574766" y="1028343"/>
            <a:ext cx="11068594" cy="4955203"/>
          </a:xfrm>
          <a:prstGeom prst="rect">
            <a:avLst/>
          </a:prstGeom>
        </p:spPr>
        <p:txBody>
          <a:bodyPr wrap="square">
            <a:spAutoFit/>
          </a:bodyPr>
          <a:lstStyle/>
          <a:p>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In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every local authority some schools are extremely popular and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are likely to have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a large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local school aged population.  </a:t>
            </a:r>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For many schools there are at least three applications applying for every place available. This means not every child whose family applies will be able to be offered a place.</a:t>
            </a: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Before naming any school as a preference, especially those that are popular you should check to determine the likelihood of your child being offered a place.  </a:t>
            </a:r>
          </a:p>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Check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the ‘We are going to secondary school’ guide and visit School Finder </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hlinkClick r:id="rId2"/>
              </a:rPr>
              <a:t>https://www.newham.gov.uk/homepage/171/secondary-school-fact-finder</a:t>
            </a:r>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It is not possible to guarantee that offers will be made the same every year but data shows they are usually very similar.  </a:t>
            </a:r>
          </a:p>
        </p:txBody>
      </p:sp>
    </p:spTree>
    <p:extLst>
      <p:ext uri="{BB962C8B-B14F-4D97-AF65-F5344CB8AC3E}">
        <p14:creationId xmlns:p14="http://schemas.microsoft.com/office/powerpoint/2010/main" val="4188202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UNACHIEVEABLE PREFERENCES</a:t>
            </a:r>
            <a:endParaRPr lang="en-GB" dirty="0"/>
          </a:p>
        </p:txBody>
      </p:sp>
      <p:sp>
        <p:nvSpPr>
          <p:cNvPr id="3" name="Rectangle 2"/>
          <p:cNvSpPr/>
          <p:nvPr/>
        </p:nvSpPr>
        <p:spPr>
          <a:xfrm>
            <a:off x="396071" y="474345"/>
            <a:ext cx="11473711" cy="5078313"/>
          </a:xfrm>
          <a:prstGeom prst="rect">
            <a:avLst/>
          </a:prstGeom>
        </p:spPr>
        <p:txBody>
          <a:bodyPr wrap="square">
            <a:spAutoFit/>
          </a:bodyPr>
          <a:lstStyle/>
          <a:p>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The </a:t>
            </a:r>
            <a:r>
              <a:rPr lang="en-GB" altLang="en-US" dirty="0">
                <a:latin typeface="Arial" panose="020B0604020202020204" pitchFamily="34" charset="0"/>
                <a:ea typeface="ＭＳ Ｐゴシック" panose="020B0600070205080204" pitchFamily="34" charset="-128"/>
                <a:cs typeface="Arial" panose="020B0604020202020204" pitchFamily="34" charset="0"/>
              </a:rPr>
              <a:t>law supports open enrolment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 this means </a:t>
            </a:r>
            <a:r>
              <a:rPr lang="en-GB" altLang="en-US" dirty="0">
                <a:latin typeface="Arial" panose="020B0604020202020204" pitchFamily="34" charset="0"/>
                <a:ea typeface="ＭＳ Ｐゴシック" panose="020B0600070205080204" pitchFamily="34" charset="-128"/>
                <a:cs typeface="Arial" panose="020B0604020202020204" pitchFamily="34" charset="0"/>
              </a:rPr>
              <a:t>any family can apply to attend any state funded school.</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However many schools receive many more applications than they have places available – this is known as oversubscription. </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When a school has more applicants than places available their Admission Authority must strictly apply the school’s published oversubscription criteria, which is published as part of their Admission Arrangements, to decide which children should be offered the places.</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If a school is always oversubscribed parents/carers should determine the likelihood of their child getting a place by working out their priority group and home to school distance; compare this to last year’s outcomes.</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Every year many parents/carers name schools which are historically really oversubscribed even knowing their child has a very low priority for a place – this is an </a:t>
            </a:r>
            <a:r>
              <a:rPr lang="en-GB" altLang="en-US"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unachievable preference</a:t>
            </a:r>
            <a:r>
              <a:rPr lang="en-GB" altLang="en-US"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70276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NEWHAM’S SCHOOL FINDER</a:t>
            </a:r>
            <a:endParaRPr lang="en-GB" dirty="0"/>
          </a:p>
        </p:txBody>
      </p:sp>
      <p:sp>
        <p:nvSpPr>
          <p:cNvPr id="3" name="Content Placeholder 2"/>
          <p:cNvSpPr>
            <a:spLocks noGrp="1"/>
          </p:cNvSpPr>
          <p:nvPr>
            <p:ph sz="half" idx="1"/>
          </p:nvPr>
        </p:nvSpPr>
        <p:spPr>
          <a:xfrm>
            <a:off x="285540" y="1593669"/>
            <a:ext cx="5679831" cy="4214948"/>
          </a:xfrm>
        </p:spPr>
        <p:txBody>
          <a:bodyPr/>
          <a:lstStyle/>
          <a:p>
            <a:r>
              <a:rPr lang="en-GB" altLang="en-US" dirty="0">
                <a:ea typeface="ＭＳ Ｐゴシック" panose="020B0600070205080204" pitchFamily="34" charset="-128"/>
              </a:rPr>
              <a:t>Parents/carers can calculate their home to school distance whether home to school shortest walking or straight line by using.</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The system shows you the exact routes the Council uses to calculate accurate distances for schools admissions – </a:t>
            </a:r>
            <a:r>
              <a:rPr lang="en-GB" altLang="en-US" dirty="0" smtClean="0">
                <a:ea typeface="ＭＳ Ｐゴシック" panose="020B0600070205080204" pitchFamily="34" charset="-128"/>
              </a:rPr>
              <a:t>do not use Google or Bing </a:t>
            </a:r>
            <a:r>
              <a:rPr lang="en-GB" altLang="en-US" dirty="0">
                <a:ea typeface="ＭＳ Ｐゴシック" panose="020B0600070205080204" pitchFamily="34" charset="-128"/>
              </a:rPr>
              <a:t>maps, </a:t>
            </a:r>
            <a:r>
              <a:rPr lang="en-GB" altLang="en-US" dirty="0" smtClean="0">
                <a:ea typeface="ＭＳ Ｐゴシック" panose="020B0600070205080204" pitchFamily="34" charset="-128"/>
              </a:rPr>
              <a:t>as that </a:t>
            </a:r>
            <a:r>
              <a:rPr lang="en-GB" altLang="en-US" dirty="0">
                <a:ea typeface="ＭＳ Ｐゴシック" panose="020B0600070205080204" pitchFamily="34" charset="-128"/>
              </a:rPr>
              <a:t>may not use the </a:t>
            </a:r>
            <a:r>
              <a:rPr lang="en-GB" altLang="en-US" dirty="0" smtClean="0">
                <a:ea typeface="ＭＳ Ｐゴシック" panose="020B0600070205080204" pitchFamily="34" charset="-128"/>
              </a:rPr>
              <a:t>Council approved routes.</a:t>
            </a:r>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All schools in Newham except Stratford School Academy </a:t>
            </a:r>
            <a:r>
              <a:rPr lang="en-GB" altLang="en-US" dirty="0" smtClean="0">
                <a:ea typeface="ＭＳ Ｐゴシック" panose="020B0600070205080204" pitchFamily="34" charset="-128"/>
              </a:rPr>
              <a:t>use home </a:t>
            </a:r>
            <a:r>
              <a:rPr lang="en-GB" altLang="en-US" dirty="0">
                <a:ea typeface="ＭＳ Ｐゴシック" panose="020B0600070205080204" pitchFamily="34" charset="-128"/>
              </a:rPr>
              <a:t>to school distance as </a:t>
            </a:r>
            <a:r>
              <a:rPr lang="en-GB" altLang="en-US" dirty="0" smtClean="0">
                <a:ea typeface="ＭＳ Ｐゴシック" panose="020B0600070205080204" pitchFamily="34" charset="-128"/>
              </a:rPr>
              <a:t>their tie break for oversubscription.  </a:t>
            </a:r>
            <a:endParaRPr lang="en-GB" altLang="en-US" dirty="0">
              <a:ea typeface="ＭＳ Ｐゴシック" panose="020B0600070205080204" pitchFamily="34" charset="-128"/>
            </a:endParaRPr>
          </a:p>
        </p:txBody>
      </p:sp>
      <p:pic>
        <p:nvPicPr>
          <p:cNvPr id="5" name="Content Placeholder 4"/>
          <p:cNvPicPr>
            <a:picLocks noGrp="1" noChangeAspect="1"/>
          </p:cNvPicPr>
          <p:nvPr>
            <p:ph sz="half" idx="2"/>
          </p:nvPr>
        </p:nvPicPr>
        <p:blipFill>
          <a:blip r:embed="rId2"/>
          <a:stretch>
            <a:fillRect/>
          </a:stretch>
        </p:blipFill>
        <p:spPr>
          <a:xfrm>
            <a:off x="6539893" y="1593669"/>
            <a:ext cx="4580953" cy="3936274"/>
          </a:xfrm>
          <a:prstGeom prst="rect">
            <a:avLst/>
          </a:prstGeom>
          <a:ln w="38100">
            <a:solidFill>
              <a:srgbClr val="FF0000"/>
            </a:solidFill>
          </a:ln>
        </p:spPr>
      </p:pic>
    </p:spTree>
    <p:extLst>
      <p:ext uri="{BB962C8B-B14F-4D97-AF65-F5344CB8AC3E}">
        <p14:creationId xmlns:p14="http://schemas.microsoft.com/office/powerpoint/2010/main" val="47834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278303"/>
            <a:ext cx="9792957" cy="1010566"/>
          </a:xfrm>
        </p:spPr>
        <p:txBody>
          <a:bodyPr>
            <a:normAutofit fontScale="90000"/>
          </a:bodyPr>
          <a:lstStyle/>
          <a:p>
            <a:r>
              <a:rPr lang="en-GB" dirty="0" smtClean="0"/>
              <a:t>IS IT IMPORTANT TO DO RESEARCH ABOUT SCHOOLS?</a:t>
            </a:r>
            <a:endParaRPr lang="en-GB" dirty="0"/>
          </a:p>
        </p:txBody>
      </p:sp>
      <p:sp>
        <p:nvSpPr>
          <p:cNvPr id="3" name="Rectangle 2"/>
          <p:cNvSpPr/>
          <p:nvPr/>
        </p:nvSpPr>
        <p:spPr>
          <a:xfrm>
            <a:off x="600891" y="889844"/>
            <a:ext cx="11155680" cy="4708981"/>
          </a:xfrm>
          <a:prstGeom prst="rect">
            <a:avLst/>
          </a:prstGeom>
        </p:spPr>
        <p:txBody>
          <a:bodyPr wrap="square">
            <a:spAutoFit/>
          </a:bodyPr>
          <a:lstStyle/>
          <a:p>
            <a:pPr>
              <a:defRPr/>
            </a:pPr>
            <a:endParaRPr lang="en-GB" altLang="en-US" sz="2000" b="1" dirty="0" smtClean="0">
              <a:solidFill>
                <a:srgbClr val="009999"/>
              </a:solidFill>
              <a:latin typeface="Arial" panose="020B0604020202020204" pitchFamily="34" charset="0"/>
              <a:cs typeface="Arial" panose="020B0604020202020204" pitchFamily="34" charset="0"/>
            </a:endParaRPr>
          </a:p>
          <a:p>
            <a:pPr>
              <a:defRPr/>
            </a:pPr>
            <a:endParaRPr lang="en-GB" altLang="en-US" sz="2000" b="1" dirty="0">
              <a:solidFill>
                <a:srgbClr val="009999"/>
              </a:solidFill>
              <a:latin typeface="Arial" panose="020B0604020202020204" pitchFamily="34" charset="0"/>
              <a:cs typeface="Arial" panose="020B0604020202020204" pitchFamily="34" charset="0"/>
            </a:endParaRPr>
          </a:p>
          <a:p>
            <a:pPr>
              <a:defRPr/>
            </a:pPr>
            <a:r>
              <a:rPr lang="en-GB" altLang="en-US" sz="2000" b="1" dirty="0" smtClean="0">
                <a:solidFill>
                  <a:srgbClr val="009999"/>
                </a:solidFill>
                <a:latin typeface="Arial" panose="020B0604020202020204" pitchFamily="34" charset="0"/>
                <a:cs typeface="Arial" panose="020B0604020202020204" pitchFamily="34" charset="0"/>
              </a:rPr>
              <a:t>Research </a:t>
            </a:r>
            <a:r>
              <a:rPr lang="en-GB" altLang="en-US" sz="2000" b="1" dirty="0">
                <a:solidFill>
                  <a:srgbClr val="009999"/>
                </a:solidFill>
                <a:latin typeface="Arial" panose="020B0604020202020204" pitchFamily="34" charset="0"/>
                <a:cs typeface="Arial" panose="020B0604020202020204" pitchFamily="34" charset="0"/>
              </a:rPr>
              <a:t>is not essential but parents/carers may choose to </a:t>
            </a:r>
            <a:r>
              <a:rPr lang="en-GB" altLang="en-US" sz="2000" b="1" dirty="0" smtClean="0">
                <a:solidFill>
                  <a:srgbClr val="009999"/>
                </a:solidFill>
                <a:latin typeface="Arial" panose="020B0604020202020204" pitchFamily="34" charset="0"/>
                <a:cs typeface="Arial" panose="020B0604020202020204" pitchFamily="34" charset="0"/>
              </a:rPr>
              <a:t>look at:</a:t>
            </a:r>
            <a:endParaRPr lang="en-GB" altLang="en-US" sz="2000" b="1" dirty="0">
              <a:solidFill>
                <a:srgbClr val="009999"/>
              </a:solidFill>
              <a:latin typeface="Arial" panose="020B0604020202020204" pitchFamily="34" charset="0"/>
              <a:cs typeface="Arial" panose="020B0604020202020204" pitchFamily="34" charset="0"/>
            </a:endParaRPr>
          </a:p>
          <a:p>
            <a:pPr>
              <a:defRPr/>
            </a:pPr>
            <a:endParaRPr lang="en-GB" altLang="en-US" sz="2000" b="1" dirty="0">
              <a:solidFill>
                <a:srgbClr val="D10074"/>
              </a:solidFill>
              <a:latin typeface="Arial" panose="020B0604020202020204" pitchFamily="34" charset="0"/>
              <a:cs typeface="Arial" panose="020B0604020202020204" pitchFamily="34" charset="0"/>
            </a:endParaRPr>
          </a:p>
          <a:p>
            <a:pPr>
              <a:defRPr/>
            </a:pPr>
            <a:r>
              <a:rPr lang="en-GB" altLang="en-US" sz="2000" b="1" dirty="0">
                <a:solidFill>
                  <a:srgbClr val="009999"/>
                </a:solidFill>
                <a:latin typeface="Arial" panose="020B0604020202020204" pitchFamily="34" charset="0"/>
                <a:cs typeface="Arial" panose="020B0604020202020204" pitchFamily="34" charset="0"/>
              </a:rPr>
              <a:t>School websites and news articles: </a:t>
            </a:r>
            <a:r>
              <a:rPr lang="en-GB" altLang="en-US" sz="2000" dirty="0">
                <a:latin typeface="Arial" panose="020B0604020202020204" pitchFamily="34" charset="0"/>
                <a:cs typeface="Arial" panose="020B0604020202020204" pitchFamily="34" charset="0"/>
              </a:rPr>
              <a:t>school websites are an excellent source of information, you can see how the school presents themselves and find lots of important up to date information about what is going on in the school.</a:t>
            </a:r>
            <a:r>
              <a:rPr lang="en-GB" altLang="en-US" sz="2000" b="1" dirty="0">
                <a:solidFill>
                  <a:srgbClr val="D10074"/>
                </a:solidFill>
                <a:latin typeface="Arial" panose="020B0604020202020204" pitchFamily="34" charset="0"/>
                <a:cs typeface="Arial" panose="020B0604020202020204" pitchFamily="34" charset="0"/>
              </a:rPr>
              <a:t> </a:t>
            </a:r>
          </a:p>
          <a:p>
            <a:pPr>
              <a:defRPr/>
            </a:pPr>
            <a:endParaRPr lang="en-GB" altLang="en-US" sz="2000" b="1" dirty="0">
              <a:solidFill>
                <a:srgbClr val="009999"/>
              </a:solidFill>
              <a:latin typeface="Arial" panose="020B0604020202020204" pitchFamily="34" charset="0"/>
              <a:cs typeface="Arial" panose="020B0604020202020204" pitchFamily="34" charset="0"/>
            </a:endParaRPr>
          </a:p>
          <a:p>
            <a:pPr>
              <a:defRPr/>
            </a:pPr>
            <a:r>
              <a:rPr lang="en-GB" altLang="en-US" sz="2000" b="1" dirty="0">
                <a:solidFill>
                  <a:srgbClr val="009999"/>
                </a:solidFill>
                <a:latin typeface="Arial" panose="020B0604020202020204" pitchFamily="34" charset="0"/>
                <a:cs typeface="Arial" panose="020B0604020202020204" pitchFamily="34" charset="0"/>
              </a:rPr>
              <a:t>Gather views from those you respect and will have the child’s best interest at heart: </a:t>
            </a:r>
            <a:r>
              <a:rPr lang="en-GB" altLang="en-US" sz="2000" dirty="0">
                <a:latin typeface="Arial" panose="020B0604020202020204" pitchFamily="34" charset="0"/>
                <a:cs typeface="Arial" panose="020B0604020202020204" pitchFamily="34" charset="0"/>
              </a:rPr>
              <a:t>speak to the child, family, friends and the child’s class teacher to get their views and opinions.  But remember parents/carers themselves have the final say not other people!</a:t>
            </a:r>
            <a:r>
              <a:rPr lang="en-GB" altLang="en-US" sz="2000" b="1" dirty="0">
                <a:solidFill>
                  <a:srgbClr val="D10074"/>
                </a:solidFill>
                <a:latin typeface="Arial" panose="020B0604020202020204" pitchFamily="34" charset="0"/>
                <a:cs typeface="Arial" panose="020B0604020202020204" pitchFamily="34" charset="0"/>
              </a:rPr>
              <a:t> </a:t>
            </a:r>
          </a:p>
          <a:p>
            <a:pPr>
              <a:defRPr/>
            </a:pPr>
            <a:endParaRPr lang="en-GB" altLang="en-US" sz="2000" b="1" dirty="0">
              <a:solidFill>
                <a:srgbClr val="D10074"/>
              </a:solidFill>
              <a:latin typeface="Arial" panose="020B0604020202020204" pitchFamily="34" charset="0"/>
              <a:cs typeface="Arial" panose="020B0604020202020204" pitchFamily="34" charset="0"/>
            </a:endParaRPr>
          </a:p>
          <a:p>
            <a:pPr>
              <a:defRPr/>
            </a:pPr>
            <a:r>
              <a:rPr lang="en-GB" altLang="en-US" sz="2000" b="1" dirty="0">
                <a:solidFill>
                  <a:srgbClr val="009999"/>
                </a:solidFill>
                <a:latin typeface="Arial" panose="020B0604020202020204" pitchFamily="34" charset="0"/>
                <a:cs typeface="Arial" panose="020B0604020202020204" pitchFamily="34" charset="0"/>
              </a:rPr>
              <a:t>Ofsted reports: </a:t>
            </a:r>
            <a:r>
              <a:rPr lang="en-GB" altLang="en-US" sz="2000" dirty="0">
                <a:latin typeface="Arial" panose="020B0604020202020204" pitchFamily="34" charset="0"/>
                <a:cs typeface="Arial" panose="020B0604020202020204" pitchFamily="34" charset="0"/>
              </a:rPr>
              <a:t>Ofsted</a:t>
            </a:r>
            <a:r>
              <a:rPr lang="en-GB" altLang="en-US" sz="2000" b="1" dirty="0">
                <a:solidFill>
                  <a:srgbClr val="D10074"/>
                </a:solidFill>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reports</a:t>
            </a:r>
            <a:r>
              <a:rPr lang="en-GB" altLang="en-US" sz="2000" b="1" dirty="0">
                <a:solidFill>
                  <a:srgbClr val="D10074"/>
                </a:solidFill>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are important but remember they are only </a:t>
            </a:r>
            <a:r>
              <a:rPr lang="en-GB" altLang="en-US" sz="2000" dirty="0" smtClean="0">
                <a:latin typeface="Arial" panose="020B0604020202020204" pitchFamily="34" charset="0"/>
                <a:cs typeface="Arial" panose="020B0604020202020204" pitchFamily="34" charset="0"/>
              </a:rPr>
              <a:t>a reflection </a:t>
            </a:r>
            <a:r>
              <a:rPr lang="en-GB" altLang="en-US" sz="2000" dirty="0">
                <a:latin typeface="Arial" panose="020B0604020202020204" pitchFamily="34" charset="0"/>
                <a:cs typeface="Arial" panose="020B0604020202020204" pitchFamily="34" charset="0"/>
              </a:rPr>
              <a:t>of the inspection day.  Some reports may have been written </a:t>
            </a:r>
            <a:r>
              <a:rPr lang="en-GB" altLang="en-US" sz="2000" dirty="0" smtClean="0">
                <a:latin typeface="Arial" panose="020B0604020202020204" pitchFamily="34" charset="0"/>
                <a:cs typeface="Arial" panose="020B0604020202020204" pitchFamily="34" charset="0"/>
              </a:rPr>
              <a:t>over </a:t>
            </a:r>
            <a:r>
              <a:rPr lang="en-GB" altLang="en-US" sz="2000" dirty="0">
                <a:latin typeface="Arial" panose="020B0604020202020204" pitchFamily="34" charset="0"/>
                <a:cs typeface="Arial" panose="020B0604020202020204" pitchFamily="34" charset="0"/>
              </a:rPr>
              <a:t>ten years ago so may not reflect the current position.</a:t>
            </a:r>
          </a:p>
        </p:txBody>
      </p:sp>
      <p:pic>
        <p:nvPicPr>
          <p:cNvPr id="4" name="Picture 3"/>
          <p:cNvPicPr>
            <a:picLocks noChangeAspect="1"/>
          </p:cNvPicPr>
          <p:nvPr/>
        </p:nvPicPr>
        <p:blipFill>
          <a:blip r:embed="rId2"/>
          <a:stretch>
            <a:fillRect/>
          </a:stretch>
        </p:blipFill>
        <p:spPr>
          <a:xfrm>
            <a:off x="5152547" y="5279978"/>
            <a:ext cx="1277306" cy="1227908"/>
          </a:xfrm>
          <a:prstGeom prst="rect">
            <a:avLst/>
          </a:prstGeom>
        </p:spPr>
      </p:pic>
    </p:spTree>
    <p:extLst>
      <p:ext uri="{BB962C8B-B14F-4D97-AF65-F5344CB8AC3E}">
        <p14:creationId xmlns:p14="http://schemas.microsoft.com/office/powerpoint/2010/main" val="259593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144000" cy="986617"/>
          </a:xfrm>
        </p:spPr>
        <p:txBody>
          <a:bodyPr/>
          <a:lstStyle/>
          <a:p>
            <a:r>
              <a:rPr lang="en-GB" dirty="0" smtClean="0"/>
              <a:t>OPEN EVENING AND DAYS</a:t>
            </a:r>
            <a:endParaRPr lang="en-GB" dirty="0"/>
          </a:p>
        </p:txBody>
      </p:sp>
      <p:sp>
        <p:nvSpPr>
          <p:cNvPr id="3" name="Rectangle 2"/>
          <p:cNvSpPr/>
          <p:nvPr/>
        </p:nvSpPr>
        <p:spPr>
          <a:xfrm>
            <a:off x="716280" y="1874520"/>
            <a:ext cx="10874828" cy="3108543"/>
          </a:xfrm>
          <a:prstGeom prst="rect">
            <a:avLst/>
          </a:prstGeom>
        </p:spPr>
        <p:txBody>
          <a:bodyPr wrap="square">
            <a:spAutoFit/>
          </a:bodyPr>
          <a:lstStyle/>
          <a:p>
            <a:pPr algn="ctr"/>
            <a:r>
              <a:rPr lang="en-GB" sz="2800" dirty="0">
                <a:latin typeface="Arial" panose="020B0604020202020204" pitchFamily="34" charset="0"/>
                <a:cs typeface="Arial" panose="020B0604020202020204" pitchFamily="34" charset="0"/>
              </a:rPr>
              <a:t>We strongly recommend that every family attends as many open evenings and open days as </a:t>
            </a:r>
            <a:r>
              <a:rPr lang="en-GB" sz="2800" dirty="0" smtClean="0">
                <a:latin typeface="Arial" panose="020B0604020202020204" pitchFamily="34" charset="0"/>
                <a:cs typeface="Arial" panose="020B0604020202020204" pitchFamily="34" charset="0"/>
              </a:rPr>
              <a:t>they can – if possible attend all events.</a:t>
            </a:r>
          </a:p>
          <a:p>
            <a:pPr algn="ctr"/>
            <a:endParaRPr lang="en-GB" sz="2800" dirty="0" smtClean="0">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This is </a:t>
            </a:r>
            <a:r>
              <a:rPr lang="en-GB" sz="2800" dirty="0">
                <a:latin typeface="Arial" panose="020B0604020202020204" pitchFamily="34" charset="0"/>
                <a:cs typeface="Arial" panose="020B0604020202020204" pitchFamily="34" charset="0"/>
              </a:rPr>
              <a:t>to ensure they have a full picture of all the schools in Newham and what they can offer their child. </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Don’t just focus on schools you have heard or read about!</a:t>
            </a:r>
          </a:p>
        </p:txBody>
      </p:sp>
    </p:spTree>
    <p:extLst>
      <p:ext uri="{BB962C8B-B14F-4D97-AF65-F5344CB8AC3E}">
        <p14:creationId xmlns:p14="http://schemas.microsoft.com/office/powerpoint/2010/main" val="3084559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IMPORTANT DON’TS</a:t>
            </a:r>
            <a:endParaRPr lang="en-GB" dirty="0"/>
          </a:p>
        </p:txBody>
      </p:sp>
      <p:sp>
        <p:nvSpPr>
          <p:cNvPr id="5" name="Rectangle 4"/>
          <p:cNvSpPr/>
          <p:nvPr/>
        </p:nvSpPr>
        <p:spPr>
          <a:xfrm>
            <a:off x="156755" y="1584960"/>
            <a:ext cx="8721122" cy="830997"/>
          </a:xfrm>
          <a:prstGeom prst="rect">
            <a:avLst/>
          </a:prstGeom>
        </p:spPr>
        <p:txBody>
          <a:bodyPr wrap="square">
            <a:spAutoFit/>
          </a:bodyPr>
          <a:lstStyle/>
          <a:p>
            <a:r>
              <a:rPr lang="en-GB" altLang="en-US" sz="1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Do not use social media </a:t>
            </a:r>
            <a:r>
              <a:rPr lang="en-GB" altLang="en-US" sz="1600" dirty="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or local gossip when making your </a:t>
            </a:r>
            <a:r>
              <a:rPr lang="en-GB" altLang="en-US" sz="1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preference decision making!  </a:t>
            </a:r>
            <a:br>
              <a:rPr lang="en-GB" altLang="en-US" sz="1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en-GB" altLang="en-US" sz="1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With the exception of school official websites and other online accounts. It is likely to present a biased view so could adversely impact on your personal decision!</a:t>
            </a:r>
          </a:p>
        </p:txBody>
      </p:sp>
      <p:pic>
        <p:nvPicPr>
          <p:cNvPr id="6" name="Picture 1" descr="Gossip is a social skill – not a character fla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9424" y="4585996"/>
            <a:ext cx="3625939" cy="174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176288" y="2525707"/>
            <a:ext cx="1609483" cy="1713124"/>
          </a:xfrm>
          <a:prstGeom prst="rect">
            <a:avLst/>
          </a:prstGeom>
        </p:spPr>
      </p:pic>
      <p:pic>
        <p:nvPicPr>
          <p:cNvPr id="8" name="Picture 7"/>
          <p:cNvPicPr>
            <a:picLocks noChangeAspect="1"/>
          </p:cNvPicPr>
          <p:nvPr/>
        </p:nvPicPr>
        <p:blipFill>
          <a:blip r:embed="rId4"/>
          <a:stretch>
            <a:fillRect/>
          </a:stretch>
        </p:blipFill>
        <p:spPr>
          <a:xfrm>
            <a:off x="1428206" y="2508290"/>
            <a:ext cx="2159941" cy="1597929"/>
          </a:xfrm>
          <a:prstGeom prst="rect">
            <a:avLst/>
          </a:prstGeom>
        </p:spPr>
      </p:pic>
      <p:pic>
        <p:nvPicPr>
          <p:cNvPr id="10" name="Picture 9"/>
          <p:cNvPicPr>
            <a:picLocks noChangeAspect="1"/>
          </p:cNvPicPr>
          <p:nvPr/>
        </p:nvPicPr>
        <p:blipFill>
          <a:blip r:embed="rId5"/>
          <a:stretch>
            <a:fillRect/>
          </a:stretch>
        </p:blipFill>
        <p:spPr>
          <a:xfrm>
            <a:off x="6680253" y="2723669"/>
            <a:ext cx="1560711" cy="1554615"/>
          </a:xfrm>
          <a:prstGeom prst="rect">
            <a:avLst/>
          </a:prstGeom>
        </p:spPr>
      </p:pic>
      <p:pic>
        <p:nvPicPr>
          <p:cNvPr id="11" name="Picture 10"/>
          <p:cNvPicPr>
            <a:picLocks noChangeAspect="1"/>
          </p:cNvPicPr>
          <p:nvPr/>
        </p:nvPicPr>
        <p:blipFill>
          <a:blip r:embed="rId6"/>
          <a:stretch>
            <a:fillRect/>
          </a:stretch>
        </p:blipFill>
        <p:spPr>
          <a:xfrm>
            <a:off x="8877877" y="2070626"/>
            <a:ext cx="2728472" cy="2909491"/>
          </a:xfrm>
          <a:prstGeom prst="rect">
            <a:avLst/>
          </a:prstGeom>
        </p:spPr>
      </p:pic>
      <p:pic>
        <p:nvPicPr>
          <p:cNvPr id="1026" name="Picture 2" descr="Twitter's logo becomes an X-bird: do advertisers ca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543" y="4221414"/>
            <a:ext cx="2817404" cy="188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85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BEST ADVICE: WHAT NOT TO DO!</a:t>
            </a:r>
            <a:endParaRPr lang="en-GB" dirty="0"/>
          </a:p>
        </p:txBody>
      </p:sp>
      <p:sp>
        <p:nvSpPr>
          <p:cNvPr id="3" name="Rectangle 2"/>
          <p:cNvSpPr/>
          <p:nvPr/>
        </p:nvSpPr>
        <p:spPr>
          <a:xfrm>
            <a:off x="396071" y="1028343"/>
            <a:ext cx="11177619" cy="5016758"/>
          </a:xfrm>
          <a:prstGeom prst="rect">
            <a:avLst/>
          </a:prstGeom>
        </p:spPr>
        <p:txBody>
          <a:bodyPr wrap="square">
            <a:spAutoFit/>
          </a:bodyPr>
          <a:lstStyle/>
          <a:p>
            <a:pPr>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For </a:t>
            </a:r>
            <a:r>
              <a:rPr lang="en-GB" sz="2000" dirty="0">
                <a:latin typeface="Arial" panose="020B0604020202020204" pitchFamily="34" charset="0"/>
                <a:cs typeface="Arial" panose="020B0604020202020204" pitchFamily="34" charset="0"/>
              </a:rPr>
              <a:t>all parents/carers, the priority should be to achieve the best outcome for your child’s future needs without creating an impossible task.</a:t>
            </a:r>
          </a:p>
          <a:p>
            <a:pPr>
              <a:defRPr/>
            </a:pPr>
            <a:endParaRPr lang="en-GB" sz="2000" dirty="0">
              <a:latin typeface="Arial" panose="020B0604020202020204" pitchFamily="34" charset="0"/>
              <a:cs typeface="Arial" panose="020B0604020202020204" pitchFamily="34" charset="0"/>
            </a:endParaRPr>
          </a:p>
          <a:p>
            <a:pPr>
              <a:defRPr/>
            </a:pPr>
            <a:r>
              <a:rPr lang="en-GB" sz="2000" b="1" dirty="0">
                <a:solidFill>
                  <a:srgbClr val="7030A0"/>
                </a:solidFill>
                <a:latin typeface="Arial" panose="020B0604020202020204" pitchFamily="34" charset="0"/>
                <a:cs typeface="Arial" panose="020B0604020202020204" pitchFamily="34" charset="0"/>
              </a:rPr>
              <a:t>Don’t</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Miss the deadline for on time applications – late applications don’t often get one of their preferences and all popular schools are filled with on time applicants.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Ignore the advice of the local authority and schools – they have done it for many years so really do know the process.  </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Choose only to attend the open evening of a few schools  </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Pay for advice, any questions you have can be answered by your primary school – when they don’t know they will find out.</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Name unachievable preferences.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Listen to rumours and gossip.</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Convince yourself the local schools aren’t good enough for your child.</a:t>
            </a:r>
          </a:p>
        </p:txBody>
      </p:sp>
    </p:spTree>
    <p:extLst>
      <p:ext uri="{BB962C8B-B14F-4D97-AF65-F5344CB8AC3E}">
        <p14:creationId xmlns:p14="http://schemas.microsoft.com/office/powerpoint/2010/main" val="368948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BEST ADVICE: WHAT YOU SHOULD DO</a:t>
            </a:r>
            <a:endParaRPr lang="en-GB" dirty="0"/>
          </a:p>
        </p:txBody>
      </p:sp>
      <p:sp>
        <p:nvSpPr>
          <p:cNvPr id="3" name="Rectangle 2"/>
          <p:cNvSpPr/>
          <p:nvPr/>
        </p:nvSpPr>
        <p:spPr>
          <a:xfrm>
            <a:off x="261257" y="1028343"/>
            <a:ext cx="11416937" cy="4708981"/>
          </a:xfrm>
          <a:prstGeom prst="rect">
            <a:avLst/>
          </a:prstGeom>
        </p:spPr>
        <p:txBody>
          <a:bodyPr wrap="square">
            <a:spAutoFit/>
          </a:bodyPr>
          <a:lstStyle/>
          <a:p>
            <a:pPr>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Deciding </a:t>
            </a:r>
            <a:r>
              <a:rPr lang="en-GB" sz="2000" dirty="0">
                <a:latin typeface="Arial" panose="020B0604020202020204" pitchFamily="34" charset="0"/>
                <a:cs typeface="Arial" panose="020B0604020202020204" pitchFamily="34" charset="0"/>
              </a:rPr>
              <a:t>on your school preferences is a challenge but remember there are many reliable information sources available to parent and carers to help decide your school preferences: </a:t>
            </a:r>
          </a:p>
          <a:p>
            <a:pP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Open days and open evenings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Online virtual school tours </a:t>
            </a:r>
          </a:p>
          <a:p>
            <a:pPr marL="342900" indent="-342900">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Official schools </a:t>
            </a:r>
            <a:r>
              <a:rPr lang="en-GB" sz="2000" dirty="0">
                <a:latin typeface="Arial" panose="020B0604020202020204" pitchFamily="34" charset="0"/>
                <a:cs typeface="Arial" panose="020B0604020202020204" pitchFamily="34" charset="0"/>
              </a:rPr>
              <a:t>websites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Ofsted reports – remember to check the date                                          </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Family and close friends </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Newham’s School finder: to calculate home to </a:t>
            </a:r>
            <a:r>
              <a:rPr lang="en-GB" sz="2000" dirty="0" smtClean="0">
                <a:latin typeface="Arial" panose="020B0604020202020204" pitchFamily="34" charset="0"/>
                <a:cs typeface="Arial" panose="020B0604020202020204" pitchFamily="34" charset="0"/>
              </a:rPr>
              <a:t>school </a:t>
            </a:r>
            <a:r>
              <a:rPr lang="en-GB" sz="2000" dirty="0">
                <a:latin typeface="Arial" panose="020B0604020202020204" pitchFamily="34" charset="0"/>
                <a:cs typeface="Arial" panose="020B0604020202020204" pitchFamily="34" charset="0"/>
              </a:rPr>
              <a:t>distances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Oversubscription criteria: to determine a child’s priority for a place </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Last year’s offer tables: see - We Are Starting Secondary </a:t>
            </a:r>
            <a:r>
              <a:rPr lang="en-GB" sz="2000" dirty="0" smtClean="0">
                <a:latin typeface="Arial" panose="020B0604020202020204" pitchFamily="34" charset="0"/>
                <a:cs typeface="Arial" panose="020B0604020202020204" pitchFamily="34" charset="0"/>
              </a:rPr>
              <a:t>School</a:t>
            </a:r>
            <a:endParaRPr lang="en-GB" sz="2000" dirty="0">
              <a:latin typeface="Arial" panose="020B0604020202020204" pitchFamily="34" charset="0"/>
              <a:cs typeface="Arial" panose="020B0604020202020204" pitchFamily="34" charset="0"/>
            </a:endParaRPr>
          </a:p>
          <a:p>
            <a:pPr algn="ctr">
              <a:defRPr/>
            </a:pPr>
            <a:endParaRPr lang="en-GB" sz="2000" b="1" dirty="0">
              <a:solidFill>
                <a:srgbClr val="E5232E"/>
              </a:solidFill>
              <a:latin typeface="Arial" panose="020B0604020202020204" pitchFamily="34" charset="0"/>
              <a:cs typeface="Arial" panose="020B0604020202020204" pitchFamily="34" charset="0"/>
            </a:endParaRPr>
          </a:p>
          <a:p>
            <a:pPr algn="ctr">
              <a:defRPr/>
            </a:pPr>
            <a:r>
              <a:rPr lang="en-GB" sz="2000" b="1" dirty="0">
                <a:solidFill>
                  <a:srgbClr val="E5232E"/>
                </a:solidFill>
                <a:latin typeface="Arial" panose="020B0604020202020204" pitchFamily="34" charset="0"/>
                <a:cs typeface="Arial" panose="020B0604020202020204" pitchFamily="34" charset="0"/>
              </a:rPr>
              <a:t>Your child’s primary </a:t>
            </a:r>
            <a:r>
              <a:rPr lang="en-GB" sz="2000" b="1" dirty="0" smtClean="0">
                <a:solidFill>
                  <a:srgbClr val="E5232E"/>
                </a:solidFill>
                <a:latin typeface="Arial" panose="020B0604020202020204" pitchFamily="34" charset="0"/>
                <a:cs typeface="Arial" panose="020B0604020202020204" pitchFamily="34" charset="0"/>
              </a:rPr>
              <a:t>school is the best source of good advice!</a:t>
            </a:r>
            <a:endParaRPr lang="en-GB" sz="2000" b="1" dirty="0">
              <a:solidFill>
                <a:srgbClr val="E5232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464731" y="2569029"/>
            <a:ext cx="2620306" cy="2464525"/>
          </a:xfrm>
          <a:prstGeom prst="rect">
            <a:avLst/>
          </a:prstGeom>
        </p:spPr>
      </p:pic>
    </p:spTree>
    <p:extLst>
      <p:ext uri="{BB962C8B-B14F-4D97-AF65-F5344CB8AC3E}">
        <p14:creationId xmlns:p14="http://schemas.microsoft.com/office/powerpoint/2010/main" val="195569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845208" cy="744585"/>
          </a:xfrm>
        </p:spPr>
        <p:txBody>
          <a:bodyPr>
            <a:normAutofit fontScale="90000"/>
          </a:bodyPr>
          <a:lstStyle/>
          <a:p>
            <a:r>
              <a:rPr lang="en-GB" dirty="0" smtClean="0"/>
              <a:t>WE ARE GOING TO SECONDARY SCHOOL</a:t>
            </a:r>
            <a:endParaRPr lang="en-GB" dirty="0"/>
          </a:p>
        </p:txBody>
      </p:sp>
      <p:sp>
        <p:nvSpPr>
          <p:cNvPr id="4" name="Content Placeholder 2"/>
          <p:cNvSpPr txBox="1">
            <a:spLocks/>
          </p:cNvSpPr>
          <p:nvPr/>
        </p:nvSpPr>
        <p:spPr>
          <a:xfrm>
            <a:off x="1158239" y="1733005"/>
            <a:ext cx="9589971" cy="41017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ltLang="en-US" sz="4000" dirty="0" smtClean="0">
                <a:latin typeface="Arial" panose="020B0604020202020204" pitchFamily="34" charset="0"/>
                <a:cs typeface="Arial" panose="020B0604020202020204" pitchFamily="34" charset="0"/>
              </a:rPr>
              <a:t>A guide for parents/carers of:</a:t>
            </a:r>
          </a:p>
          <a:p>
            <a:pPr marL="0" indent="0" algn="ctr">
              <a:buFont typeface="Arial" panose="020B0604020202020204" pitchFamily="34" charset="0"/>
              <a:buNone/>
            </a:pPr>
            <a:r>
              <a:rPr lang="en-GB" altLang="en-US" sz="4000" dirty="0" smtClean="0">
                <a:latin typeface="Arial" panose="020B0604020202020204" pitchFamily="34" charset="0"/>
                <a:cs typeface="Arial" panose="020B0604020202020204" pitchFamily="34" charset="0"/>
              </a:rPr>
              <a:t>Year 6 children living in Newham</a:t>
            </a:r>
            <a:br>
              <a:rPr lang="en-GB" altLang="en-US" sz="4000" dirty="0" smtClean="0">
                <a:latin typeface="Arial" panose="020B0604020202020204" pitchFamily="34" charset="0"/>
                <a:cs typeface="Arial" panose="020B0604020202020204" pitchFamily="34" charset="0"/>
              </a:rPr>
            </a:br>
            <a:r>
              <a:rPr lang="en-GB" altLang="en-US" sz="4000" dirty="0" smtClean="0">
                <a:latin typeface="Arial" panose="020B0604020202020204" pitchFamily="34" charset="0"/>
                <a:cs typeface="Arial" panose="020B0604020202020204" pitchFamily="34" charset="0"/>
              </a:rPr>
              <a:t/>
            </a:r>
            <a:br>
              <a:rPr lang="en-GB" altLang="en-US" sz="4000" dirty="0" smtClean="0">
                <a:latin typeface="Arial" panose="020B0604020202020204" pitchFamily="34" charset="0"/>
                <a:cs typeface="Arial" panose="020B0604020202020204" pitchFamily="34" charset="0"/>
              </a:rPr>
            </a:br>
            <a:r>
              <a:rPr lang="en-GB" altLang="en-US" sz="4000" dirty="0" smtClean="0">
                <a:latin typeface="Arial" panose="020B0604020202020204" pitchFamily="34" charset="0"/>
                <a:cs typeface="Arial" panose="020B0604020202020204" pitchFamily="34" charset="0"/>
              </a:rPr>
              <a:t>How to apply for a  </a:t>
            </a:r>
          </a:p>
          <a:p>
            <a:pPr marL="0" indent="0" algn="ctr">
              <a:buFont typeface="Arial" panose="020B0604020202020204" pitchFamily="34" charset="0"/>
              <a:buNone/>
            </a:pPr>
            <a:r>
              <a:rPr lang="en-GB" altLang="en-US" sz="4000" dirty="0" smtClean="0">
                <a:latin typeface="Arial" panose="020B0604020202020204" pitchFamily="34" charset="0"/>
                <a:cs typeface="Arial" panose="020B0604020202020204" pitchFamily="34" charset="0"/>
              </a:rPr>
              <a:t>secondary school place for</a:t>
            </a:r>
          </a:p>
          <a:p>
            <a:pPr marL="0" indent="0" algn="ctr">
              <a:buFont typeface="Arial" panose="020B0604020202020204" pitchFamily="34" charset="0"/>
              <a:buNone/>
            </a:pPr>
            <a:r>
              <a:rPr lang="en-GB" altLang="en-US" sz="4000" dirty="0" smtClean="0">
                <a:latin typeface="Arial" panose="020B0604020202020204" pitchFamily="34" charset="0"/>
                <a:cs typeface="Arial" panose="020B0604020202020204" pitchFamily="34" charset="0"/>
              </a:rPr>
              <a:t> </a:t>
            </a:r>
            <a:r>
              <a:rPr lang="en-GB" altLang="en-US" sz="4000" b="1" dirty="0" smtClean="0">
                <a:solidFill>
                  <a:srgbClr val="0070C0"/>
                </a:solidFill>
                <a:latin typeface="Arial" panose="020B0604020202020204" pitchFamily="34" charset="0"/>
                <a:cs typeface="Arial" panose="020B0604020202020204" pitchFamily="34" charset="0"/>
              </a:rPr>
              <a:t>September 2024 entry</a:t>
            </a:r>
            <a:endParaRPr lang="en-GB" sz="4000" b="1" dirty="0">
              <a:solidFill>
                <a:srgbClr val="0070C0"/>
              </a:solidFill>
              <a:latin typeface="Arial" panose="020B0604020202020204" pitchFamily="34" charset="0"/>
              <a:cs typeface="Arial" panose="020B0604020202020204" pitchFamily="34" charset="0"/>
            </a:endParaRPr>
          </a:p>
        </p:txBody>
      </p:sp>
      <p:pic>
        <p:nvPicPr>
          <p:cNvPr id="5" name="Picture 4" descr="Seven Number 7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8645">
            <a:off x="346084" y="1673816"/>
            <a:ext cx="1728651" cy="1728651"/>
          </a:xfrm>
          <a:prstGeom prst="rect">
            <a:avLst/>
          </a:prstGeom>
        </p:spPr>
      </p:pic>
      <p:pic>
        <p:nvPicPr>
          <p:cNvPr id="6" name="Picture 5" descr="number 7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04072">
            <a:off x="908047" y="4007857"/>
            <a:ext cx="2586124" cy="1745634"/>
          </a:xfrm>
          <a:prstGeom prst="rect">
            <a:avLst/>
          </a:prstGeom>
        </p:spPr>
      </p:pic>
      <p:pic>
        <p:nvPicPr>
          <p:cNvPr id="7" name="Picture 6"/>
          <p:cNvPicPr>
            <a:picLocks noChangeAspect="1"/>
          </p:cNvPicPr>
          <p:nvPr/>
        </p:nvPicPr>
        <p:blipFill>
          <a:blip r:embed="rId4"/>
          <a:stretch>
            <a:fillRect/>
          </a:stretch>
        </p:blipFill>
        <p:spPr>
          <a:xfrm rot="21279711">
            <a:off x="9876776" y="1603412"/>
            <a:ext cx="1862877" cy="1869459"/>
          </a:xfrm>
          <a:prstGeom prst="rect">
            <a:avLst/>
          </a:prstGeom>
        </p:spPr>
      </p:pic>
      <p:pic>
        <p:nvPicPr>
          <p:cNvPr id="8" name="Picture 7"/>
          <p:cNvPicPr>
            <a:picLocks noChangeAspect="1"/>
          </p:cNvPicPr>
          <p:nvPr/>
        </p:nvPicPr>
        <p:blipFill>
          <a:blip r:embed="rId5"/>
          <a:stretch>
            <a:fillRect/>
          </a:stretch>
        </p:blipFill>
        <p:spPr>
          <a:xfrm rot="1903916">
            <a:off x="8114273" y="3588210"/>
            <a:ext cx="3054361" cy="2584928"/>
          </a:xfrm>
          <a:prstGeom prst="rect">
            <a:avLst/>
          </a:prstGeom>
        </p:spPr>
      </p:pic>
      <p:pic>
        <p:nvPicPr>
          <p:cNvPr id="9" name="Picture 8"/>
          <p:cNvPicPr>
            <a:picLocks noChangeAspect="1"/>
          </p:cNvPicPr>
          <p:nvPr/>
        </p:nvPicPr>
        <p:blipFill>
          <a:blip r:embed="rId6"/>
          <a:stretch>
            <a:fillRect/>
          </a:stretch>
        </p:blipFill>
        <p:spPr>
          <a:xfrm>
            <a:off x="5199424" y="5181230"/>
            <a:ext cx="1725318" cy="1731414"/>
          </a:xfrm>
          <a:prstGeom prst="rect">
            <a:avLst/>
          </a:prstGeom>
        </p:spPr>
      </p:pic>
    </p:spTree>
    <p:extLst>
      <p:ext uri="{BB962C8B-B14F-4D97-AF65-F5344CB8AC3E}">
        <p14:creationId xmlns:p14="http://schemas.microsoft.com/office/powerpoint/2010/main" val="1761125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69669"/>
            <a:ext cx="9766831" cy="1236617"/>
          </a:xfrm>
        </p:spPr>
        <p:txBody>
          <a:bodyPr>
            <a:normAutofit/>
          </a:bodyPr>
          <a:lstStyle/>
          <a:p>
            <a:r>
              <a:rPr lang="en-GB" dirty="0" smtClean="0"/>
              <a:t>WHAT’S NEXT? NOW YOU HAVE DECIDED ON YOUR PREFRENCES</a:t>
            </a:r>
            <a:endParaRPr lang="en-GB" dirty="0"/>
          </a:p>
        </p:txBody>
      </p:sp>
      <p:sp>
        <p:nvSpPr>
          <p:cNvPr id="3" name="Rectangle 2"/>
          <p:cNvSpPr/>
          <p:nvPr/>
        </p:nvSpPr>
        <p:spPr>
          <a:xfrm>
            <a:off x="322217" y="889844"/>
            <a:ext cx="11373394" cy="5016758"/>
          </a:xfrm>
          <a:prstGeom prst="rect">
            <a:avLst/>
          </a:prstGeom>
        </p:spPr>
        <p:txBody>
          <a:bodyPr wrap="square">
            <a:spAutoFit/>
          </a:bodyPr>
          <a:lstStyle/>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Once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parents/carers have decided which schools to apply for they have other important factors to consider before starting an application.</a:t>
            </a:r>
            <a:endParaRPr lang="en-GB" altLang="en-US" sz="2000" b="1"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b="1" dirty="0">
              <a:solidFill>
                <a:srgbClr val="D10074"/>
              </a:solidFill>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b="1" dirty="0">
                <a:solidFill>
                  <a:srgbClr val="009999"/>
                </a:solidFill>
                <a:latin typeface="Arial" panose="020B0604020202020204" pitchFamily="34" charset="0"/>
                <a:ea typeface="ＭＳ Ｐゴシック" panose="020B0600070205080204" pitchFamily="34" charset="-128"/>
                <a:cs typeface="Arial" panose="020B0604020202020204" pitchFamily="34" charset="0"/>
              </a:rPr>
              <a:t>What order?</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The order schools are named in is known as </a:t>
            </a:r>
            <a:r>
              <a:rPr lang="en-GB" altLang="en-US" sz="2000" b="1" dirty="0">
                <a:solidFill>
                  <a:srgbClr val="009999"/>
                </a:solidFill>
                <a:latin typeface="Arial" panose="020B0604020202020204" pitchFamily="34" charset="0"/>
                <a:ea typeface="ＭＳ Ｐゴシック" panose="020B0600070205080204" pitchFamily="34" charset="-128"/>
                <a:cs typeface="Arial" panose="020B0604020202020204" pitchFamily="34" charset="0"/>
              </a:rPr>
              <a:t>Rank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order.  </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1</a:t>
            </a:r>
            <a:r>
              <a:rPr lang="en-GB" altLang="en-US" sz="2000" baseline="30000" dirty="0">
                <a:latin typeface="Arial" panose="020B0604020202020204" pitchFamily="34" charset="0"/>
                <a:ea typeface="ＭＳ Ｐゴシック" panose="020B0600070205080204" pitchFamily="34" charset="-128"/>
                <a:cs typeface="Arial" panose="020B0604020202020204" pitchFamily="34" charset="0"/>
              </a:rPr>
              <a:t>st</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preference must be the school the applicant most wants and so on. The law does not allow local authorities to reserve places even if a family has other children attending a school or it is their local school. To be considered you must apply! </a:t>
            </a:r>
          </a:p>
          <a:p>
            <a:endParaRPr lang="en-GB" altLang="en-US" sz="2000" b="1" dirty="0">
              <a:solidFill>
                <a:srgbClr val="D10074"/>
              </a:solidFill>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b="1" dirty="0">
                <a:solidFill>
                  <a:srgbClr val="009999"/>
                </a:solidFill>
                <a:latin typeface="Arial" panose="020B0604020202020204" pitchFamily="34" charset="0"/>
                <a:ea typeface="ＭＳ Ｐゴシック" panose="020B0600070205080204" pitchFamily="34" charset="-128"/>
                <a:cs typeface="Arial" panose="020B0604020202020204" pitchFamily="34" charset="0"/>
              </a:rPr>
              <a:t>How many preferences?</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The Local Authority strongly recommends that all applicants name six preferences.  This means we can consider a child for more schools if we cannot offer places at their highest preferences.  If multiple preferences are not named it limits the number of schools we can consider a child for but does not increase their chances of getting a school. </a:t>
            </a:r>
          </a:p>
        </p:txBody>
      </p:sp>
    </p:spTree>
    <p:extLst>
      <p:ext uri="{BB962C8B-B14F-4D97-AF65-F5344CB8AC3E}">
        <p14:creationId xmlns:p14="http://schemas.microsoft.com/office/powerpoint/2010/main" val="560300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PREFERENCE ADVICE</a:t>
            </a:r>
            <a:endParaRPr lang="en-GB" dirty="0"/>
          </a:p>
        </p:txBody>
      </p:sp>
      <p:sp>
        <p:nvSpPr>
          <p:cNvPr id="3" name="Rectangle 2"/>
          <p:cNvSpPr/>
          <p:nvPr/>
        </p:nvSpPr>
        <p:spPr>
          <a:xfrm>
            <a:off x="396073" y="1028343"/>
            <a:ext cx="11316956" cy="4401205"/>
          </a:xfrm>
          <a:prstGeom prst="rect">
            <a:avLst/>
          </a:prstGeom>
        </p:spPr>
        <p:txBody>
          <a:bodyPr wrap="square">
            <a:spAutoFit/>
          </a:bodyPr>
          <a:lstStyle/>
          <a:p>
            <a:pPr>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Parents/carers </a:t>
            </a:r>
            <a:r>
              <a:rPr lang="en-GB" sz="2000" dirty="0">
                <a:latin typeface="Arial" panose="020B0604020202020204" pitchFamily="34" charset="0"/>
                <a:cs typeface="Arial" panose="020B0604020202020204" pitchFamily="34" charset="0"/>
              </a:rPr>
              <a:t>have the freedom to name any state funded schools as their preferences.</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local authority strongly recommends that all applicants name their </a:t>
            </a:r>
            <a:r>
              <a:rPr lang="en-GB" sz="2000" b="1" dirty="0">
                <a:solidFill>
                  <a:schemeClr val="accent2"/>
                </a:solidFill>
                <a:latin typeface="Arial" panose="020B0604020202020204" pitchFamily="34" charset="0"/>
                <a:cs typeface="Arial" panose="020B0604020202020204" pitchFamily="34" charset="0"/>
              </a:rPr>
              <a:t>local</a:t>
            </a:r>
            <a:r>
              <a:rPr lang="en-GB" sz="2000" dirty="0">
                <a:latin typeface="Arial" panose="020B0604020202020204" pitchFamily="34" charset="0"/>
                <a:cs typeface="Arial" panose="020B0604020202020204" pitchFamily="34" charset="0"/>
              </a:rPr>
              <a:t>, non faith, school as one their preferences or the school where they have other children currently on roll.  These are the schools, in most cases, are where children will have the highest priority for a place.  </a:t>
            </a:r>
          </a:p>
          <a:p>
            <a:pPr>
              <a:defRPr/>
            </a:pPr>
            <a:endParaRPr lang="en-GB" sz="2000" dirty="0">
              <a:latin typeface="Arial" panose="020B0604020202020204" pitchFamily="34" charset="0"/>
              <a:cs typeface="Arial" panose="020B0604020202020204" pitchFamily="34" charset="0"/>
            </a:endParaRPr>
          </a:p>
          <a:p>
            <a:pPr>
              <a:defRPr/>
            </a:pPr>
            <a:r>
              <a:rPr lang="en-GB" sz="2000" b="1" dirty="0">
                <a:solidFill>
                  <a:srgbClr val="EF7D04"/>
                </a:solidFill>
                <a:latin typeface="Arial" panose="020B0604020202020204" pitchFamily="34" charset="0"/>
                <a:cs typeface="Arial" panose="020B0604020202020204" pitchFamily="34" charset="0"/>
              </a:rPr>
              <a:t>Siblings </a:t>
            </a:r>
          </a:p>
          <a:p>
            <a:pPr>
              <a:defRPr/>
            </a:pPr>
            <a:r>
              <a:rPr lang="en-GB" sz="2000" dirty="0">
                <a:solidFill>
                  <a:srgbClr val="5F5F5F"/>
                </a:solidFill>
                <a:latin typeface="Arial" panose="020B0604020202020204" pitchFamily="34" charset="0"/>
                <a:cs typeface="Arial" panose="020B0604020202020204" pitchFamily="34" charset="0"/>
              </a:rPr>
              <a:t>Sibling priority can only be given where the:</a:t>
            </a:r>
          </a:p>
          <a:p>
            <a:pPr>
              <a:defRPr/>
            </a:pPr>
            <a:r>
              <a:rPr lang="en-GB" sz="2000" dirty="0">
                <a:solidFill>
                  <a:srgbClr val="5F5F5F"/>
                </a:solidFill>
                <a:latin typeface="Arial" panose="020B0604020202020204" pitchFamily="34" charset="0"/>
                <a:cs typeface="Arial" panose="020B0604020202020204" pitchFamily="34" charset="0"/>
              </a:rPr>
              <a:t>sibling is named on the application;</a:t>
            </a:r>
          </a:p>
          <a:p>
            <a:pPr>
              <a:defRPr/>
            </a:pPr>
            <a:r>
              <a:rPr lang="en-GB" sz="2000" dirty="0">
                <a:solidFill>
                  <a:srgbClr val="5F5F5F"/>
                </a:solidFill>
                <a:latin typeface="Arial" panose="020B0604020202020204" pitchFamily="34" charset="0"/>
                <a:cs typeface="Arial" panose="020B0604020202020204" pitchFamily="34" charset="0"/>
              </a:rPr>
              <a:t>school has sibling as a priority group in their oversubscription criteria;</a:t>
            </a:r>
          </a:p>
          <a:p>
            <a:pPr>
              <a:defRPr/>
            </a:pPr>
            <a:r>
              <a:rPr lang="en-GB" sz="2000" dirty="0">
                <a:solidFill>
                  <a:srgbClr val="5F5F5F"/>
                </a:solidFill>
                <a:latin typeface="Arial" panose="020B0604020202020204" pitchFamily="34" charset="0"/>
                <a:cs typeface="Arial" panose="020B0604020202020204" pitchFamily="34" charset="0"/>
              </a:rPr>
              <a:t>sibling connection meets the published definition;</a:t>
            </a:r>
          </a:p>
          <a:p>
            <a:pPr>
              <a:defRPr/>
            </a:pPr>
            <a:r>
              <a:rPr lang="en-GB" sz="2000" dirty="0">
                <a:solidFill>
                  <a:srgbClr val="5F5F5F"/>
                </a:solidFill>
                <a:latin typeface="Arial" panose="020B0604020202020204" pitchFamily="34" charset="0"/>
                <a:cs typeface="Arial" panose="020B0604020202020204" pitchFamily="34" charset="0"/>
              </a:rPr>
              <a:t>sibling is reasonably expected to still be on roll when the child is due to start in September </a:t>
            </a:r>
            <a:r>
              <a:rPr lang="en-GB" sz="2000" dirty="0" smtClean="0">
                <a:solidFill>
                  <a:srgbClr val="5F5F5F"/>
                </a:solidFill>
                <a:latin typeface="Arial" panose="020B0604020202020204" pitchFamily="34" charset="0"/>
                <a:cs typeface="Arial" panose="020B0604020202020204" pitchFamily="34" charset="0"/>
              </a:rPr>
              <a:t>2024.</a:t>
            </a:r>
            <a:endParaRPr lang="en-GB" sz="2000" dirty="0">
              <a:solidFill>
                <a:srgbClr val="5F5F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381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EQUAL PREFERENCE</a:t>
            </a:r>
            <a:endParaRPr lang="en-GB" dirty="0"/>
          </a:p>
        </p:txBody>
      </p:sp>
      <p:sp>
        <p:nvSpPr>
          <p:cNvPr id="3" name="Rectangle 2"/>
          <p:cNvSpPr/>
          <p:nvPr/>
        </p:nvSpPr>
        <p:spPr>
          <a:xfrm>
            <a:off x="330925" y="612845"/>
            <a:ext cx="11625943" cy="5324535"/>
          </a:xfrm>
          <a:prstGeom prst="rect">
            <a:avLst/>
          </a:prstGeom>
        </p:spPr>
        <p:txBody>
          <a:bodyPr wrap="square">
            <a:spAutoFit/>
          </a:bodyPr>
          <a:lstStyle/>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Every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preference is an individual school application and each application is considered without the rank information at the initial stage of the process. This means every preference is treated equally, without rank prejudice.</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In the 33 London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local authorities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and some of the Home Counties we operate a Pan London equal preference scheme, meaning all preferences from any of these local authorities are considered when determining what school will be offered.</a:t>
            </a:r>
          </a:p>
          <a:p>
            <a:r>
              <a:rPr lang="en-GB" altLang="en-US" sz="20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Step 1</a:t>
            </a:r>
            <a:r>
              <a:rPr lang="en-GB" altLang="en-US" sz="2000" dirty="0">
                <a:solidFill>
                  <a:srgbClr val="D10074"/>
                </a:solidFill>
                <a:latin typeface="Arial" panose="020B0604020202020204" pitchFamily="34" charset="0"/>
                <a:ea typeface="ＭＳ Ｐゴシック" panose="020B0600070205080204" pitchFamily="34" charset="-128"/>
                <a:cs typeface="Arial" panose="020B0604020202020204" pitchFamily="34" charset="0"/>
              </a:rPr>
              <a:t/>
            </a:r>
            <a:br>
              <a:rPr lang="en-GB" altLang="en-US" sz="2000" dirty="0">
                <a:solidFill>
                  <a:srgbClr val="D10074"/>
                </a:solidFill>
                <a:latin typeface="Arial" panose="020B0604020202020204" pitchFamily="34" charset="0"/>
                <a:ea typeface="ＭＳ Ｐゴシック" panose="020B0600070205080204" pitchFamily="34" charset="-128"/>
                <a:cs typeface="Arial" panose="020B0604020202020204" pitchFamily="34" charset="0"/>
              </a:rPr>
            </a:br>
            <a:r>
              <a:rPr lang="en-GB" altLang="en-US" sz="2000" dirty="0">
                <a:latin typeface="Arial" panose="020B0604020202020204" pitchFamily="34" charset="0"/>
                <a:ea typeface="ＭＳ Ｐゴシック" panose="020B0600070205080204" pitchFamily="34" charset="-128"/>
                <a:cs typeface="Arial" panose="020B0604020202020204" pitchFamily="34" charset="0"/>
              </a:rPr>
              <a:t>All on time preferences are sorted into schools – this will be the schools pot of applications. </a:t>
            </a:r>
          </a:p>
          <a:p>
            <a:r>
              <a:rPr lang="en-GB" altLang="en-US" sz="20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Step 2</a:t>
            </a:r>
            <a:r>
              <a:rPr lang="en-GB" altLang="en-US" sz="2000" b="1" dirty="0">
                <a:solidFill>
                  <a:srgbClr val="EF7D04"/>
                </a:solidFill>
                <a:latin typeface="Arial" panose="020B0604020202020204" pitchFamily="34" charset="0"/>
                <a:ea typeface="ＭＳ Ｐゴシック" panose="020B0600070205080204" pitchFamily="34" charset="-128"/>
                <a:cs typeface="Arial" panose="020B0604020202020204" pitchFamily="34" charset="0"/>
              </a:rPr>
              <a:t/>
            </a:r>
            <a:br>
              <a:rPr lang="en-GB" altLang="en-US" sz="2000" b="1" dirty="0">
                <a:solidFill>
                  <a:srgbClr val="EF7D04"/>
                </a:solidFill>
                <a:latin typeface="Arial" panose="020B0604020202020204" pitchFamily="34" charset="0"/>
                <a:ea typeface="ＭＳ Ｐゴシック" panose="020B0600070205080204" pitchFamily="34" charset="-128"/>
                <a:cs typeface="Arial" panose="020B0604020202020204" pitchFamily="34" charset="0"/>
              </a:rPr>
            </a:br>
            <a:r>
              <a:rPr lang="en-GB" altLang="en-US" sz="2000" dirty="0">
                <a:latin typeface="Arial" panose="020B0604020202020204" pitchFamily="34" charset="0"/>
                <a:ea typeface="ＭＳ Ｐゴシック" panose="020B0600070205080204" pitchFamily="34" charset="-128"/>
                <a:cs typeface="Arial" panose="020B0604020202020204" pitchFamily="34" charset="0"/>
              </a:rPr>
              <a:t>Schools then order all the applications by applying their published admissions  criteria also known as the oversubscription criteria.  </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This ordering is officially known as ranking, the child with the highest priority will be rank number one and so on until every application for every school has a rank number.  </a:t>
            </a:r>
          </a:p>
          <a:p>
            <a:r>
              <a:rPr lang="en-GB" altLang="en-US" sz="2000" dirty="0">
                <a:latin typeface="Arial" panose="020B0604020202020204" pitchFamily="34" charset="0"/>
                <a:ea typeface="ＭＳ Ｐゴシック" panose="020B0600070205080204" pitchFamily="34" charset="-128"/>
                <a:cs typeface="Arial" panose="020B0604020202020204" pitchFamily="34" charset="0"/>
              </a:rPr>
              <a:t>At this stage, the preference order is not used and is not even known by schools.</a:t>
            </a:r>
          </a:p>
        </p:txBody>
      </p:sp>
    </p:spTree>
    <p:extLst>
      <p:ext uri="{BB962C8B-B14F-4D97-AF65-F5344CB8AC3E}">
        <p14:creationId xmlns:p14="http://schemas.microsoft.com/office/powerpoint/2010/main" val="350739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TRUE OR FALSE</a:t>
            </a:r>
            <a:endParaRPr lang="en-GB" dirty="0"/>
          </a:p>
        </p:txBody>
      </p:sp>
      <p:sp>
        <p:nvSpPr>
          <p:cNvPr id="3" name="Rectangle 2"/>
          <p:cNvSpPr/>
          <p:nvPr/>
        </p:nvSpPr>
        <p:spPr>
          <a:xfrm>
            <a:off x="239317" y="1582341"/>
            <a:ext cx="9849395" cy="3785652"/>
          </a:xfrm>
          <a:prstGeom prst="rect">
            <a:avLst/>
          </a:prstGeom>
        </p:spPr>
        <p:txBody>
          <a:bodyPr wrap="square">
            <a:spAutoFit/>
          </a:bodyPr>
          <a:lstStyle/>
          <a:p>
            <a:pPr>
              <a:defRPr/>
            </a:pPr>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sz="2000" b="1" dirty="0" smtClean="0">
                <a:latin typeface="Arial" panose="020B0604020202020204" pitchFamily="34" charset="0"/>
                <a:ea typeface="ＭＳ Ｐゴシック" panose="020B0600070205080204" pitchFamily="34" charset="-128"/>
                <a:cs typeface="Arial" panose="020B0604020202020204" pitchFamily="34" charset="0"/>
              </a:rPr>
              <a:t>1) It is my </a:t>
            </a:r>
            <a:r>
              <a:rPr lang="en-GB" altLang="en-US" sz="2000" b="1" dirty="0">
                <a:latin typeface="Arial" panose="020B0604020202020204" pitchFamily="34" charset="0"/>
                <a:ea typeface="ＭＳ Ｐゴシック" panose="020B0600070205080204" pitchFamily="34" charset="-128"/>
                <a:cs typeface="Arial" panose="020B0604020202020204" pitchFamily="34" charset="0"/>
              </a:rPr>
              <a:t>daughter’s Human Right to be given a place at a girls only school, if that is what we want. </a:t>
            </a:r>
          </a:p>
          <a:p>
            <a:pPr>
              <a:defRPr/>
            </a:pPr>
            <a:r>
              <a:rPr lang="en-GB"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False</a:t>
            </a:r>
            <a:r>
              <a:rPr lang="en-GB" altLang="en-US" sz="2000" b="1" dirty="0">
                <a:solidFill>
                  <a:srgbClr val="D10074"/>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sz="2000" b="1" dirty="0">
                <a:latin typeface="Arial" panose="020B0604020202020204" pitchFamily="34" charset="0"/>
                <a:ea typeface="ＭＳ Ｐゴシック" panose="020B0600070205080204" pitchFamily="34" charset="-128"/>
                <a:cs typeface="Arial" panose="020B0604020202020204" pitchFamily="34" charset="0"/>
              </a:rPr>
              <a:t>-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GB" sz="2000" dirty="0">
                <a:latin typeface="Arial" panose="020B0604020202020204" pitchFamily="34" charset="0"/>
                <a:cs typeface="Arial" panose="020B0604020202020204" pitchFamily="34" charset="0"/>
              </a:rPr>
              <a:t>Protocol 1, Article 2 protects your right to an effective education. Parents also have a right to ensure that their religious and philosophical beliefs are respected during their children’s education. The right to education does not give you the right to learn whatever you want, wherever you want. </a:t>
            </a:r>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sz="2000" b="1" dirty="0" smtClean="0">
                <a:latin typeface="Arial" panose="020B0604020202020204" pitchFamily="34" charset="0"/>
                <a:ea typeface="ＭＳ Ｐゴシック" panose="020B0600070205080204" pitchFamily="34" charset="-128"/>
                <a:cs typeface="Arial" panose="020B0604020202020204" pitchFamily="34" charset="0"/>
              </a:rPr>
              <a:t>2) I </a:t>
            </a:r>
            <a:r>
              <a:rPr lang="en-GB" altLang="en-US" sz="2000" b="1" dirty="0">
                <a:latin typeface="Arial" panose="020B0604020202020204" pitchFamily="34" charset="0"/>
                <a:ea typeface="ＭＳ Ｐゴシック" panose="020B0600070205080204" pitchFamily="34" charset="-128"/>
                <a:cs typeface="Arial" panose="020B0604020202020204" pitchFamily="34" charset="0"/>
              </a:rPr>
              <a:t>do not have to send my child to school until they get a place </a:t>
            </a:r>
            <a:r>
              <a:rPr lang="en-GB" altLang="en-US" sz="2000" b="1" dirty="0" smtClean="0">
                <a:latin typeface="Arial" panose="020B0604020202020204" pitchFamily="34" charset="0"/>
                <a:ea typeface="ＭＳ Ｐゴシック" panose="020B0600070205080204" pitchFamily="34" charset="-128"/>
                <a:cs typeface="Arial" panose="020B0604020202020204" pitchFamily="34" charset="0"/>
              </a:rPr>
              <a:t>one </a:t>
            </a:r>
            <a:r>
              <a:rPr lang="en-GB" altLang="en-US" sz="2000" b="1" dirty="0">
                <a:latin typeface="Arial" panose="020B0604020202020204" pitchFamily="34" charset="0"/>
                <a:ea typeface="ＭＳ Ｐゴシック" panose="020B0600070205080204" pitchFamily="34" charset="-128"/>
                <a:cs typeface="Arial" panose="020B0604020202020204" pitchFamily="34" charset="0"/>
              </a:rPr>
              <a:t>at one of my preferred schools.</a:t>
            </a:r>
          </a:p>
          <a:p>
            <a:pPr>
              <a:defRPr/>
            </a:pPr>
            <a:r>
              <a:rPr lang="en-GB"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False</a:t>
            </a:r>
            <a:r>
              <a:rPr lang="en-GB" altLang="en-US" sz="2000" b="1" dirty="0">
                <a:solidFill>
                  <a:srgbClr val="D10074"/>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parents must ensure their child is educated so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they must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ensure their child attends the school they have been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offered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 make suitable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alternative arrangements</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a:t>
            </a:r>
          </a:p>
        </p:txBody>
      </p:sp>
      <p:pic>
        <p:nvPicPr>
          <p:cNvPr id="5" name="Picture 4" descr="Whatever possessed him? | Chris The Story Reading Ape'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788" y="1582341"/>
            <a:ext cx="1787743" cy="4063888"/>
          </a:xfrm>
          <a:prstGeom prst="rect">
            <a:avLst/>
          </a:prstGeom>
        </p:spPr>
      </p:pic>
    </p:spTree>
    <p:extLst>
      <p:ext uri="{BB962C8B-B14F-4D97-AF65-F5344CB8AC3E}">
        <p14:creationId xmlns:p14="http://schemas.microsoft.com/office/powerpoint/2010/main" val="28205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MYTH BUSTING</a:t>
            </a:r>
            <a:endParaRPr lang="en-GB" dirty="0"/>
          </a:p>
        </p:txBody>
      </p:sp>
      <p:sp>
        <p:nvSpPr>
          <p:cNvPr id="3" name="Rectangle 2"/>
          <p:cNvSpPr/>
          <p:nvPr/>
        </p:nvSpPr>
        <p:spPr>
          <a:xfrm>
            <a:off x="278674" y="1305342"/>
            <a:ext cx="8865326" cy="4247317"/>
          </a:xfrm>
          <a:prstGeom prst="rect">
            <a:avLst/>
          </a:prstGeom>
        </p:spPr>
        <p:txBody>
          <a:bodyPr wrap="square">
            <a:spAutoFit/>
          </a:bodyPr>
          <a:lstStyle/>
          <a:p>
            <a:pPr>
              <a:defRPr/>
            </a:pPr>
            <a:endParaRPr lang="en-GB" dirty="0" smtClean="0">
              <a:latin typeface="Arial" panose="020B0604020202020204" pitchFamily="34" charset="0"/>
              <a:cs typeface="Arial" panose="020B0604020202020204" pitchFamily="34" charset="0"/>
            </a:endParaRPr>
          </a:p>
          <a:p>
            <a:pPr>
              <a:defRPr/>
            </a:pPr>
            <a:endParaRPr lang="en-GB" dirty="0" smtClean="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a:p>
            <a:pPr>
              <a:defRPr/>
            </a:pPr>
            <a:r>
              <a:rPr lang="en-GB" b="1" dirty="0" smtClean="0">
                <a:latin typeface="Arial" panose="020B0604020202020204" pitchFamily="34" charset="0"/>
                <a:cs typeface="Arial" panose="020B0604020202020204" pitchFamily="34" charset="0"/>
              </a:rPr>
              <a:t>1) Naming </a:t>
            </a:r>
            <a:r>
              <a:rPr lang="en-GB" b="1" dirty="0">
                <a:latin typeface="Arial" panose="020B0604020202020204" pitchFamily="34" charset="0"/>
                <a:cs typeface="Arial" panose="020B0604020202020204" pitchFamily="34" charset="0"/>
              </a:rPr>
              <a:t>only one preference means you can only be </a:t>
            </a:r>
            <a:r>
              <a:rPr lang="en-GB" b="1" dirty="0" smtClean="0">
                <a:latin typeface="Arial" panose="020B0604020202020204" pitchFamily="34" charset="0"/>
                <a:cs typeface="Arial" panose="020B0604020202020204" pitchFamily="34" charset="0"/>
              </a:rPr>
              <a:t>offered </a:t>
            </a:r>
            <a:r>
              <a:rPr lang="en-GB" b="1" dirty="0">
                <a:latin typeface="Arial" panose="020B0604020202020204" pitchFamily="34" charset="0"/>
                <a:cs typeface="Arial" panose="020B0604020202020204" pitchFamily="34" charset="0"/>
              </a:rPr>
              <a:t>that school.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1" dirty="0">
                <a:solidFill>
                  <a:srgbClr val="E5232E"/>
                </a:solidFill>
                <a:latin typeface="Arial" panose="020B0604020202020204" pitchFamily="34" charset="0"/>
                <a:cs typeface="Arial" panose="020B0604020202020204" pitchFamily="34" charset="0"/>
              </a:rPr>
              <a:t>False</a:t>
            </a:r>
            <a:r>
              <a:rPr lang="en-GB" dirty="0">
                <a:latin typeface="Arial" panose="020B0604020202020204" pitchFamily="34" charset="0"/>
                <a:cs typeface="Arial" panose="020B0604020202020204" pitchFamily="34" charset="0"/>
              </a:rPr>
              <a:t> – every preference is considered using the </a:t>
            </a:r>
            <a:r>
              <a:rPr lang="en-GB" dirty="0" smtClean="0">
                <a:latin typeface="Arial" panose="020B0604020202020204" pitchFamily="34" charset="0"/>
                <a:cs typeface="Arial" panose="020B0604020202020204" pitchFamily="34" charset="0"/>
              </a:rPr>
              <a:t>same </a:t>
            </a:r>
            <a:r>
              <a:rPr lang="en-GB" dirty="0">
                <a:latin typeface="Arial" panose="020B0604020202020204" pitchFamily="34" charset="0"/>
                <a:cs typeface="Arial" panose="020B0604020202020204" pitchFamily="34" charset="0"/>
              </a:rPr>
              <a:t>rules. </a:t>
            </a:r>
          </a:p>
          <a:p>
            <a:pPr>
              <a:defRPr/>
            </a:pPr>
            <a:endParaRPr lang="en-GB" dirty="0">
              <a:latin typeface="Arial" panose="020B0604020202020204" pitchFamily="34" charset="0"/>
              <a:cs typeface="Arial" panose="020B0604020202020204" pitchFamily="34" charset="0"/>
            </a:endParaRPr>
          </a:p>
          <a:p>
            <a:pPr>
              <a:defRPr/>
            </a:pPr>
            <a:r>
              <a:rPr lang="en-GB" b="1" dirty="0" smtClean="0">
                <a:latin typeface="Arial" panose="020B0604020202020204" pitchFamily="34" charset="0"/>
                <a:cs typeface="Arial" panose="020B0604020202020204" pitchFamily="34" charset="0"/>
              </a:rPr>
              <a:t>2) You </a:t>
            </a:r>
            <a:r>
              <a:rPr lang="en-GB" b="1" dirty="0">
                <a:latin typeface="Arial" panose="020B0604020202020204" pitchFamily="34" charset="0"/>
                <a:cs typeface="Arial" panose="020B0604020202020204" pitchFamily="34" charset="0"/>
              </a:rPr>
              <a:t>don’t need to name the school where your older </a:t>
            </a:r>
            <a:r>
              <a:rPr lang="en-GB" b="1" dirty="0" smtClean="0">
                <a:latin typeface="Arial" panose="020B0604020202020204" pitchFamily="34" charset="0"/>
                <a:cs typeface="Arial" panose="020B0604020202020204" pitchFamily="34" charset="0"/>
              </a:rPr>
              <a:t>children </a:t>
            </a:r>
            <a:r>
              <a:rPr lang="en-GB" b="1" dirty="0">
                <a:latin typeface="Arial" panose="020B0604020202020204" pitchFamily="34" charset="0"/>
                <a:cs typeface="Arial" panose="020B0604020202020204" pitchFamily="34" charset="0"/>
              </a:rPr>
              <a:t>are on roll because they save your child a place.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1" dirty="0">
                <a:solidFill>
                  <a:srgbClr val="E5232E"/>
                </a:solidFill>
                <a:latin typeface="Arial" panose="020B0604020202020204" pitchFamily="34" charset="0"/>
                <a:cs typeface="Arial" panose="020B0604020202020204" pitchFamily="34" charset="0"/>
              </a:rPr>
              <a:t>False</a:t>
            </a:r>
            <a:r>
              <a:rPr lang="en-GB" dirty="0">
                <a:latin typeface="Arial" panose="020B0604020202020204" pitchFamily="34" charset="0"/>
                <a:cs typeface="Arial" panose="020B0604020202020204" pitchFamily="34" charset="0"/>
              </a:rPr>
              <a:t> – the law does not allow places to be reserved, to be considered you must apply.  </a:t>
            </a:r>
          </a:p>
          <a:p>
            <a:pPr>
              <a:defRPr/>
            </a:pPr>
            <a:r>
              <a:rPr lang="en-GB" dirty="0">
                <a:latin typeface="Arial" panose="020B0604020202020204" pitchFamily="34" charset="0"/>
                <a:cs typeface="Arial" panose="020B0604020202020204" pitchFamily="34" charset="0"/>
              </a:rPr>
              <a:t> </a:t>
            </a:r>
          </a:p>
          <a:p>
            <a:pPr>
              <a:defRPr/>
            </a:pPr>
            <a:r>
              <a:rPr lang="en-GB" b="1" dirty="0" smtClean="0">
                <a:latin typeface="Arial" panose="020B0604020202020204" pitchFamily="34" charset="0"/>
                <a:cs typeface="Arial" panose="020B0604020202020204" pitchFamily="34" charset="0"/>
              </a:rPr>
              <a:t>3) All </a:t>
            </a:r>
            <a:r>
              <a:rPr lang="en-GB" b="1" dirty="0">
                <a:latin typeface="Arial" panose="020B0604020202020204" pitchFamily="34" charset="0"/>
                <a:cs typeface="Arial" panose="020B0604020202020204" pitchFamily="34" charset="0"/>
              </a:rPr>
              <a:t>applicants must be offered one of their preferred schools.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1" dirty="0">
                <a:solidFill>
                  <a:srgbClr val="E5232E"/>
                </a:solidFill>
                <a:latin typeface="Arial" panose="020B0604020202020204" pitchFamily="34" charset="0"/>
                <a:cs typeface="Arial" panose="020B0604020202020204" pitchFamily="34" charset="0"/>
              </a:rPr>
              <a:t>False</a:t>
            </a:r>
            <a:r>
              <a:rPr lang="en-GB" b="1" dirty="0">
                <a:solidFill>
                  <a:srgbClr val="D10074"/>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the local authority must provide every child living in the borough with a school place, but we only offer a place at a preferred school where it is possible based on supply and demand.</a:t>
            </a:r>
          </a:p>
        </p:txBody>
      </p:sp>
      <p:pic>
        <p:nvPicPr>
          <p:cNvPr id="4" name="Picture 3" descr="When storytelling overcomes the myths of develop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88680">
            <a:off x="9039051" y="2311170"/>
            <a:ext cx="2715241" cy="2397380"/>
          </a:xfrm>
          <a:prstGeom prst="rect">
            <a:avLst/>
          </a:prstGeom>
        </p:spPr>
      </p:pic>
    </p:spTree>
    <p:extLst>
      <p:ext uri="{BB962C8B-B14F-4D97-AF65-F5344CB8AC3E}">
        <p14:creationId xmlns:p14="http://schemas.microsoft.com/office/powerpoint/2010/main" val="1319224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60886"/>
            <a:ext cx="9144000" cy="744585"/>
          </a:xfrm>
        </p:spPr>
        <p:txBody>
          <a:bodyPr/>
          <a:lstStyle/>
          <a:p>
            <a:r>
              <a:rPr lang="en-GB" dirty="0" smtClean="0"/>
              <a:t>MAKING AN APPLICATION</a:t>
            </a:r>
            <a:endParaRPr lang="en-GB" dirty="0"/>
          </a:p>
        </p:txBody>
      </p:sp>
      <p:sp>
        <p:nvSpPr>
          <p:cNvPr id="3" name="Rectangle 2"/>
          <p:cNvSpPr/>
          <p:nvPr/>
        </p:nvSpPr>
        <p:spPr>
          <a:xfrm>
            <a:off x="766353" y="1558834"/>
            <a:ext cx="10424161" cy="2308324"/>
          </a:xfrm>
          <a:prstGeom prst="rect">
            <a:avLst/>
          </a:prstGeom>
        </p:spPr>
        <p:txBody>
          <a:bodyPr wrap="square">
            <a:spAutoFit/>
          </a:bodyPr>
          <a:lstStyle/>
          <a:p>
            <a:pPr algn="ctr"/>
            <a:r>
              <a:rPr lang="en-GB" altLang="en-US" sz="2400" dirty="0">
                <a:ea typeface="ＭＳ Ｐゴシック" panose="020B0600070205080204" pitchFamily="34" charset="-128"/>
              </a:rPr>
              <a:t>All local authorities are required to co-ordinate admissions for children moving from primary to secondary schools.  In London the 33 </a:t>
            </a:r>
            <a:r>
              <a:rPr lang="en-GB" altLang="en-US" sz="2400" dirty="0" smtClean="0">
                <a:ea typeface="ＭＳ Ｐゴシック" panose="020B0600070205080204" pitchFamily="34" charset="-128"/>
              </a:rPr>
              <a:t>local authorities </a:t>
            </a:r>
            <a:r>
              <a:rPr lang="en-GB" altLang="en-US" sz="2400" dirty="0">
                <a:ea typeface="ＭＳ Ｐゴシック" panose="020B0600070205080204" pitchFamily="34" charset="-128"/>
              </a:rPr>
              <a:t>and many of the Home Counties work together to deliver Pan London co-ordination.</a:t>
            </a:r>
          </a:p>
          <a:p>
            <a:pPr algn="ctr"/>
            <a:r>
              <a:rPr lang="en-GB" altLang="en-US" sz="2400" dirty="0">
                <a:ea typeface="ＭＳ Ｐゴシック" panose="020B0600070205080204" pitchFamily="34" charset="-128"/>
              </a:rPr>
              <a:t>All London Boroughs use the same application system that you can access direct or via your home local authority.</a:t>
            </a:r>
          </a:p>
          <a:p>
            <a:pPr algn="ctr"/>
            <a:r>
              <a:rPr lang="en-GB" altLang="en-US" sz="2400" dirty="0">
                <a:solidFill>
                  <a:srgbClr val="EF7D04"/>
                </a:solidFill>
                <a:ea typeface="ＭＳ Ｐゴシック" panose="020B0600070205080204" pitchFamily="34" charset="-128"/>
                <a:hlinkClick r:id="rId2"/>
              </a:rPr>
              <a:t>https://www.eadmissions.org.uk/eAdmissions/app</a:t>
            </a:r>
            <a:r>
              <a:rPr lang="en-GB" altLang="en-US" sz="2400" dirty="0">
                <a:solidFill>
                  <a:srgbClr val="EF7D04"/>
                </a:solidFill>
                <a:ea typeface="ＭＳ Ｐゴシック" panose="020B0600070205080204" pitchFamily="34" charset="-128"/>
              </a:rPr>
              <a:t>  </a:t>
            </a:r>
          </a:p>
        </p:txBody>
      </p:sp>
      <p:pic>
        <p:nvPicPr>
          <p:cNvPr id="4" name="Picture 3"/>
          <p:cNvPicPr>
            <a:picLocks noChangeAspect="1"/>
          </p:cNvPicPr>
          <p:nvPr/>
        </p:nvPicPr>
        <p:blipFill>
          <a:blip r:embed="rId3"/>
          <a:stretch>
            <a:fillRect/>
          </a:stretch>
        </p:blipFill>
        <p:spPr>
          <a:xfrm>
            <a:off x="3167071" y="4203178"/>
            <a:ext cx="5474682" cy="1511939"/>
          </a:xfrm>
          <a:prstGeom prst="rect">
            <a:avLst/>
          </a:prstGeom>
        </p:spPr>
      </p:pic>
    </p:spTree>
    <p:extLst>
      <p:ext uri="{BB962C8B-B14F-4D97-AF65-F5344CB8AC3E}">
        <p14:creationId xmlns:p14="http://schemas.microsoft.com/office/powerpoint/2010/main" val="390656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USE ANY DEVICE TO APPLY ONLINE</a:t>
            </a:r>
            <a:endParaRPr lang="en-GB" dirty="0"/>
          </a:p>
        </p:txBody>
      </p:sp>
      <p:pic>
        <p:nvPicPr>
          <p:cNvPr id="3" name="Picture 2"/>
          <p:cNvPicPr>
            <a:picLocks noChangeAspect="1"/>
          </p:cNvPicPr>
          <p:nvPr/>
        </p:nvPicPr>
        <p:blipFill>
          <a:blip r:embed="rId2"/>
          <a:stretch>
            <a:fillRect/>
          </a:stretch>
        </p:blipFill>
        <p:spPr>
          <a:xfrm>
            <a:off x="4811640" y="1535133"/>
            <a:ext cx="2545488" cy="2310031"/>
          </a:xfrm>
          <a:prstGeom prst="rect">
            <a:avLst/>
          </a:prstGeom>
        </p:spPr>
      </p:pic>
      <p:pic>
        <p:nvPicPr>
          <p:cNvPr id="4" name="Picture 3"/>
          <p:cNvPicPr>
            <a:picLocks noChangeAspect="1"/>
          </p:cNvPicPr>
          <p:nvPr/>
        </p:nvPicPr>
        <p:blipFill>
          <a:blip r:embed="rId3"/>
          <a:stretch>
            <a:fillRect/>
          </a:stretch>
        </p:blipFill>
        <p:spPr>
          <a:xfrm>
            <a:off x="4469523" y="4530405"/>
            <a:ext cx="2554863" cy="1911990"/>
          </a:xfrm>
          <a:prstGeom prst="rect">
            <a:avLst/>
          </a:prstGeom>
        </p:spPr>
      </p:pic>
      <p:pic>
        <p:nvPicPr>
          <p:cNvPr id="5" name="Picture 4"/>
          <p:cNvPicPr>
            <a:picLocks noChangeAspect="1"/>
          </p:cNvPicPr>
          <p:nvPr/>
        </p:nvPicPr>
        <p:blipFill>
          <a:blip r:embed="rId4"/>
          <a:stretch>
            <a:fillRect/>
          </a:stretch>
        </p:blipFill>
        <p:spPr>
          <a:xfrm>
            <a:off x="0" y="4099978"/>
            <a:ext cx="2591025" cy="1938696"/>
          </a:xfrm>
          <a:prstGeom prst="rect">
            <a:avLst/>
          </a:prstGeom>
        </p:spPr>
      </p:pic>
      <p:pic>
        <p:nvPicPr>
          <p:cNvPr id="6" name="Picture 5"/>
          <p:cNvPicPr>
            <a:picLocks noChangeAspect="1"/>
          </p:cNvPicPr>
          <p:nvPr/>
        </p:nvPicPr>
        <p:blipFill>
          <a:blip r:embed="rId5"/>
          <a:stretch>
            <a:fillRect/>
          </a:stretch>
        </p:blipFill>
        <p:spPr>
          <a:xfrm>
            <a:off x="1325060" y="1748539"/>
            <a:ext cx="2606952" cy="2315956"/>
          </a:xfrm>
          <a:prstGeom prst="rect">
            <a:avLst/>
          </a:prstGeom>
        </p:spPr>
      </p:pic>
      <p:pic>
        <p:nvPicPr>
          <p:cNvPr id="7" name="Picture 6"/>
          <p:cNvPicPr>
            <a:picLocks noChangeAspect="1"/>
          </p:cNvPicPr>
          <p:nvPr/>
        </p:nvPicPr>
        <p:blipFill>
          <a:blip r:embed="rId6"/>
          <a:stretch>
            <a:fillRect/>
          </a:stretch>
        </p:blipFill>
        <p:spPr>
          <a:xfrm>
            <a:off x="7933510" y="1748539"/>
            <a:ext cx="3631474" cy="3737861"/>
          </a:xfrm>
          <a:prstGeom prst="rect">
            <a:avLst/>
          </a:prstGeom>
        </p:spPr>
      </p:pic>
    </p:spTree>
    <p:extLst>
      <p:ext uri="{BB962C8B-B14F-4D97-AF65-F5344CB8AC3E}">
        <p14:creationId xmlns:p14="http://schemas.microsoft.com/office/powerpoint/2010/main" val="1200513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144000" cy="1115068"/>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ADVICE ON HOW TO USE THE </a:t>
            </a:r>
            <a:br>
              <a:rPr lang="en-GB" dirty="0" smtClean="0"/>
            </a:br>
            <a:r>
              <a:rPr lang="en-GB" dirty="0" smtClean="0"/>
              <a:t>PAN LONDON PORTAL</a:t>
            </a:r>
            <a:endParaRPr lang="en-GB" dirty="0"/>
          </a:p>
        </p:txBody>
      </p:sp>
      <p:sp>
        <p:nvSpPr>
          <p:cNvPr id="5" name="Content Placeholder 4"/>
          <p:cNvSpPr>
            <a:spLocks noGrp="1"/>
          </p:cNvSpPr>
          <p:nvPr>
            <p:ph sz="half" idx="1"/>
          </p:nvPr>
        </p:nvSpPr>
        <p:spPr>
          <a:xfrm>
            <a:off x="285540" y="2243681"/>
            <a:ext cx="5871419" cy="3933282"/>
          </a:xfrm>
        </p:spPr>
        <p:txBody>
          <a:bodyPr>
            <a:normAutofit lnSpcReduction="10000"/>
          </a:bodyPr>
          <a:lstStyle/>
          <a:p>
            <a:endParaRPr lang="en-GB" b="1" dirty="0" smtClean="0"/>
          </a:p>
          <a:p>
            <a:r>
              <a:rPr lang="en-GB" b="1" dirty="0" smtClean="0"/>
              <a:t>Registration Information:</a:t>
            </a:r>
          </a:p>
          <a:p>
            <a:r>
              <a:rPr lang="en-GB" dirty="0">
                <a:hlinkClick r:id="rId2"/>
              </a:rPr>
              <a:t>https://</a:t>
            </a:r>
            <a:r>
              <a:rPr lang="en-GB" dirty="0" smtClean="0">
                <a:hlinkClick r:id="rId2"/>
              </a:rPr>
              <a:t>www.youtube.com/watch?v=o2WXUD8Fido</a:t>
            </a:r>
            <a:r>
              <a:rPr lang="en-GB" dirty="0" smtClean="0"/>
              <a:t> </a:t>
            </a:r>
            <a:endParaRPr lang="en-GB" dirty="0"/>
          </a:p>
          <a:p>
            <a:endParaRPr lang="en-GB" dirty="0" smtClean="0"/>
          </a:p>
          <a:p>
            <a:r>
              <a:rPr lang="en-GB" b="1" dirty="0" smtClean="0"/>
              <a:t>How to create an account video:</a:t>
            </a:r>
          </a:p>
          <a:p>
            <a:r>
              <a:rPr lang="en-GB" dirty="0">
                <a:hlinkClick r:id="rId2"/>
              </a:rPr>
              <a:t>https://</a:t>
            </a:r>
            <a:r>
              <a:rPr lang="en-GB" dirty="0" smtClean="0">
                <a:hlinkClick r:id="rId2"/>
              </a:rPr>
              <a:t>www.youtube.com/watch?v=o2WXUD8Fido</a:t>
            </a:r>
            <a:r>
              <a:rPr lang="en-GB" dirty="0" smtClean="0"/>
              <a:t> </a:t>
            </a:r>
            <a:endParaRPr lang="en-GB" dirty="0"/>
          </a:p>
          <a:p>
            <a:endParaRPr lang="en-GB" dirty="0" smtClean="0"/>
          </a:p>
          <a:p>
            <a:r>
              <a:rPr lang="en-GB" b="1" dirty="0" smtClean="0"/>
              <a:t>eAdmissions Helpdesk</a:t>
            </a:r>
          </a:p>
          <a:p>
            <a:r>
              <a:rPr lang="fr-FR" dirty="0" smtClean="0"/>
              <a:t>Call 0208 </a:t>
            </a:r>
            <a:r>
              <a:rPr lang="fr-FR" dirty="0"/>
              <a:t>255 55 55 option </a:t>
            </a:r>
            <a:r>
              <a:rPr lang="fr-FR" dirty="0" smtClean="0"/>
              <a:t>1</a:t>
            </a:r>
          </a:p>
          <a:p>
            <a:r>
              <a:rPr lang="en-GB" dirty="0"/>
              <a:t>8am - 6pm Monday to Friday</a:t>
            </a:r>
            <a:endParaRPr lang="fr-FR" dirty="0" smtClean="0"/>
          </a:p>
          <a:p>
            <a:endParaRPr lang="en-GB" dirty="0"/>
          </a:p>
        </p:txBody>
      </p:sp>
      <p:sp>
        <p:nvSpPr>
          <p:cNvPr id="6" name="Content Placeholder 5"/>
          <p:cNvSpPr>
            <a:spLocks noGrp="1"/>
          </p:cNvSpPr>
          <p:nvPr>
            <p:ph sz="half" idx="2"/>
          </p:nvPr>
        </p:nvSpPr>
        <p:spPr>
          <a:xfrm>
            <a:off x="6897188" y="1825625"/>
            <a:ext cx="4336021" cy="3861742"/>
          </a:xfrm>
        </p:spPr>
        <p:txBody>
          <a:bodyPr/>
          <a:lstStyle/>
          <a:p>
            <a:endParaRPr lang="en-GB" dirty="0"/>
          </a:p>
          <a:p>
            <a:pPr algn="ctr"/>
            <a:r>
              <a:rPr lang="en-GB" sz="2400" b="1" dirty="0" smtClean="0"/>
              <a:t>Great support is also available from all schools in Newham.</a:t>
            </a:r>
          </a:p>
          <a:p>
            <a:endParaRPr lang="en-GB" dirty="0"/>
          </a:p>
          <a:p>
            <a:endParaRPr lang="en-GB" dirty="0"/>
          </a:p>
        </p:txBody>
      </p:sp>
      <p:pic>
        <p:nvPicPr>
          <p:cNvPr id="7" name="Picture 6"/>
          <p:cNvPicPr>
            <a:picLocks noChangeAspect="1"/>
          </p:cNvPicPr>
          <p:nvPr/>
        </p:nvPicPr>
        <p:blipFill>
          <a:blip r:embed="rId3"/>
          <a:stretch>
            <a:fillRect/>
          </a:stretch>
        </p:blipFill>
        <p:spPr>
          <a:xfrm>
            <a:off x="1584960" y="1616597"/>
            <a:ext cx="2744974" cy="836113"/>
          </a:xfrm>
          <a:prstGeom prst="rect">
            <a:avLst/>
          </a:prstGeom>
        </p:spPr>
      </p:pic>
      <p:pic>
        <p:nvPicPr>
          <p:cNvPr id="8" name="Picture 7" descr="Getting Started - Sports Science - LibGuides at Swansea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657" y="3352528"/>
            <a:ext cx="3701143" cy="2190750"/>
          </a:xfrm>
          <a:prstGeom prst="rect">
            <a:avLst/>
          </a:prstGeom>
        </p:spPr>
      </p:pic>
    </p:spTree>
    <p:extLst>
      <p:ext uri="{BB962C8B-B14F-4D97-AF65-F5344CB8AC3E}">
        <p14:creationId xmlns:p14="http://schemas.microsoft.com/office/powerpoint/2010/main" val="1657681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144000" cy="1019274"/>
          </a:xfrm>
        </p:spPr>
        <p:txBody>
          <a:bodyPr>
            <a:normAutofit fontScale="90000"/>
          </a:bodyPr>
          <a:lstStyle/>
          <a:p>
            <a:r>
              <a:rPr lang="en-GB" dirty="0" smtClean="0"/>
              <a:t>NATIONAL CLOSING DATE</a:t>
            </a:r>
            <a:br>
              <a:rPr lang="en-GB" dirty="0" smtClean="0"/>
            </a:br>
            <a:r>
              <a:rPr lang="en-GB" dirty="0" smtClean="0"/>
              <a:t>31</a:t>
            </a:r>
            <a:r>
              <a:rPr lang="en-GB" baseline="30000" dirty="0" smtClean="0"/>
              <a:t>st</a:t>
            </a:r>
            <a:r>
              <a:rPr lang="en-GB" dirty="0" smtClean="0"/>
              <a:t> OCTOBER 2023</a:t>
            </a:r>
            <a:endParaRPr lang="en-GB" dirty="0"/>
          </a:p>
        </p:txBody>
      </p:sp>
      <p:sp>
        <p:nvSpPr>
          <p:cNvPr id="3" name="Rectangle 2"/>
          <p:cNvSpPr/>
          <p:nvPr/>
        </p:nvSpPr>
        <p:spPr>
          <a:xfrm>
            <a:off x="775063" y="1611086"/>
            <a:ext cx="10580913" cy="1569660"/>
          </a:xfrm>
          <a:prstGeom prst="rect">
            <a:avLst/>
          </a:prstGeom>
        </p:spPr>
        <p:txBody>
          <a:bodyPr wrap="square">
            <a:spAutoFit/>
          </a:bodyPr>
          <a:lstStyle/>
          <a:p>
            <a:pPr algn="ctr"/>
            <a:r>
              <a:rPr lang="en-GB" sz="2400" b="1" dirty="0"/>
              <a:t>If you apply after this date your application will be processed as </a:t>
            </a:r>
            <a:r>
              <a:rPr lang="en-GB" sz="2400" b="1" dirty="0" smtClean="0"/>
              <a:t>late</a:t>
            </a:r>
            <a:r>
              <a:rPr lang="en-GB" sz="2400" b="1" dirty="0"/>
              <a:t>!</a:t>
            </a:r>
            <a:br>
              <a:rPr lang="en-GB" sz="2400" b="1" dirty="0"/>
            </a:br>
            <a:r>
              <a:rPr lang="en-GB" sz="2400" b="1" dirty="0"/>
              <a:t/>
            </a:r>
            <a:br>
              <a:rPr lang="en-GB" sz="2400" b="1" dirty="0"/>
            </a:br>
            <a:r>
              <a:rPr lang="en-GB" sz="2400" b="1" dirty="0"/>
              <a:t>Remember by law late applicants can only be offered the places remaining after the on-time applicants have been given their schools.</a:t>
            </a:r>
            <a:endParaRPr lang="en-GB" sz="2400" dirty="0"/>
          </a:p>
        </p:txBody>
      </p:sp>
      <p:pic>
        <p:nvPicPr>
          <p:cNvPr id="4" name="Picture 3"/>
          <p:cNvPicPr>
            <a:picLocks noChangeAspect="1"/>
          </p:cNvPicPr>
          <p:nvPr/>
        </p:nvPicPr>
        <p:blipFill>
          <a:blip r:embed="rId2"/>
          <a:stretch>
            <a:fillRect/>
          </a:stretch>
        </p:blipFill>
        <p:spPr>
          <a:xfrm>
            <a:off x="1463040" y="3180746"/>
            <a:ext cx="8865326" cy="2756380"/>
          </a:xfrm>
          <a:prstGeom prst="rect">
            <a:avLst/>
          </a:prstGeom>
        </p:spPr>
      </p:pic>
    </p:spTree>
    <p:extLst>
      <p:ext uri="{BB962C8B-B14F-4D97-AF65-F5344CB8AC3E}">
        <p14:creationId xmlns:p14="http://schemas.microsoft.com/office/powerpoint/2010/main" val="169770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APPLYING FOR A FAITH SCHOOL</a:t>
            </a:r>
            <a:endParaRPr lang="en-GB" dirty="0"/>
          </a:p>
        </p:txBody>
      </p:sp>
      <p:sp>
        <p:nvSpPr>
          <p:cNvPr id="3" name="Rectangle 2"/>
          <p:cNvSpPr/>
          <p:nvPr/>
        </p:nvSpPr>
        <p:spPr>
          <a:xfrm>
            <a:off x="226423" y="1445623"/>
            <a:ext cx="11669485" cy="4524315"/>
          </a:xfrm>
          <a:prstGeom prst="rect">
            <a:avLst/>
          </a:prstGeom>
        </p:spPr>
        <p:txBody>
          <a:bodyPr wrap="square">
            <a:spAutoFit/>
          </a:bodyPr>
          <a:lstStyle/>
          <a:p>
            <a:pPr algn="ctr"/>
            <a:r>
              <a:rPr lang="en-GB" altLang="en-US" dirty="0">
                <a:ea typeface="ＭＳ Ｐゴシック" panose="020B0600070205080204" pitchFamily="34" charset="-128"/>
              </a:rPr>
              <a:t>If parents/carers are applying for a faith school they must remember most require a supplementary application form (SIF) for the child to be considered under the faith based </a:t>
            </a:r>
            <a:r>
              <a:rPr lang="en-GB" altLang="en-US" dirty="0" smtClean="0">
                <a:ea typeface="ＭＳ Ｐゴシック" panose="020B0600070205080204" pitchFamily="34" charset="-128"/>
              </a:rPr>
              <a:t>criteria.</a:t>
            </a:r>
          </a:p>
          <a:p>
            <a:pPr algn="ctr"/>
            <a:endParaRPr lang="en-GB" altLang="en-US" b="1" dirty="0" smtClean="0">
              <a:ea typeface="ＭＳ Ｐゴシック" panose="020B0600070205080204" pitchFamily="34" charset="-128"/>
            </a:endParaRPr>
          </a:p>
          <a:p>
            <a:pPr algn="ctr"/>
            <a:r>
              <a:rPr lang="en-GB" altLang="en-US" b="1" dirty="0" smtClean="0">
                <a:ea typeface="ＭＳ Ｐゴシック" panose="020B0600070205080204" pitchFamily="34" charset="-128"/>
              </a:rPr>
              <a:t>This </a:t>
            </a:r>
            <a:r>
              <a:rPr lang="en-GB" altLang="en-US" b="1" dirty="0">
                <a:ea typeface="ＭＳ Ｐゴシック" panose="020B0600070205080204" pitchFamily="34" charset="-128"/>
              </a:rPr>
              <a:t>is in addition to the main </a:t>
            </a:r>
            <a:r>
              <a:rPr lang="en-GB" altLang="en-US" b="1" dirty="0" smtClean="0">
                <a:ea typeface="ＭＳ Ｐゴシック" panose="020B0600070205080204" pitchFamily="34" charset="-128"/>
              </a:rPr>
              <a:t>application, </a:t>
            </a:r>
            <a:r>
              <a:rPr lang="en-GB" altLang="en-US" b="1" dirty="0">
                <a:ea typeface="ＭＳ Ｐゴシック" panose="020B0600070205080204" pitchFamily="34" charset="-128"/>
              </a:rPr>
              <a:t>not instead </a:t>
            </a:r>
            <a:r>
              <a:rPr lang="en-GB" altLang="en-US" b="1" dirty="0" smtClean="0">
                <a:ea typeface="ＭＳ Ｐゴシック" panose="020B0600070205080204" pitchFamily="34" charset="-128"/>
              </a:rPr>
              <a:t>of</a:t>
            </a:r>
            <a:r>
              <a:rPr lang="en-GB" altLang="en-US" b="1" dirty="0">
                <a:ea typeface="ＭＳ Ｐゴシック" panose="020B0600070205080204" pitchFamily="34" charset="-128"/>
              </a:rPr>
              <a:t>!</a:t>
            </a:r>
            <a:endParaRPr lang="en-GB" altLang="en-US" b="1" dirty="0" smtClean="0">
              <a:ea typeface="ＭＳ Ｐゴシック" panose="020B0600070205080204" pitchFamily="34" charset="-128"/>
            </a:endParaRPr>
          </a:p>
          <a:p>
            <a:endParaRPr lang="en-GB" altLang="en-US" dirty="0">
              <a:ea typeface="ＭＳ Ｐゴシック" panose="020B0600070205080204" pitchFamily="34" charset="-128"/>
            </a:endParaRPr>
          </a:p>
          <a:p>
            <a:pPr algn="ctr"/>
            <a:r>
              <a:rPr lang="en-GB" altLang="en-US" dirty="0">
                <a:ea typeface="ＭＳ Ｐゴシック" panose="020B0600070205080204" pitchFamily="34" charset="-128"/>
              </a:rPr>
              <a:t>In Newham the closing date for the submission of a SIF direct to the schools is </a:t>
            </a:r>
            <a:endParaRPr lang="en-GB" altLang="en-US" b="1" dirty="0">
              <a:solidFill>
                <a:srgbClr val="E5232E"/>
              </a:solidFill>
              <a:ea typeface="ＭＳ Ｐゴシック" panose="020B0600070205080204" pitchFamily="34" charset="-128"/>
            </a:endParaRPr>
          </a:p>
          <a:p>
            <a:pPr algn="ctr"/>
            <a:r>
              <a:rPr lang="en-GB" altLang="en-US" b="1" dirty="0">
                <a:solidFill>
                  <a:srgbClr val="E5232E"/>
                </a:solidFill>
                <a:ea typeface="ＭＳ Ｐゴシック" panose="020B0600070205080204" pitchFamily="34" charset="-128"/>
              </a:rPr>
              <a:t>31 October </a:t>
            </a:r>
            <a:r>
              <a:rPr lang="en-GB" altLang="en-US" b="1" dirty="0" smtClean="0">
                <a:solidFill>
                  <a:srgbClr val="E5232E"/>
                </a:solidFill>
                <a:ea typeface="ＭＳ Ｐゴシック" panose="020B0600070205080204" pitchFamily="34" charset="-128"/>
              </a:rPr>
              <a:t>2023</a:t>
            </a:r>
            <a:endParaRPr lang="en-GB" altLang="en-US" b="1" dirty="0">
              <a:solidFill>
                <a:srgbClr val="E5232E"/>
              </a:solidFill>
              <a:ea typeface="ＭＳ Ｐゴシック" panose="020B0600070205080204" pitchFamily="34" charset="-128"/>
            </a:endParaRPr>
          </a:p>
          <a:p>
            <a:pPr algn="ctr"/>
            <a:endParaRPr lang="en-GB" altLang="en-US" dirty="0">
              <a:solidFill>
                <a:srgbClr val="E5232E"/>
              </a:solidFill>
              <a:ea typeface="ＭＳ Ｐゴシック" panose="020B0600070205080204" pitchFamily="34" charset="-128"/>
            </a:endParaRPr>
          </a:p>
          <a:p>
            <a:pPr algn="ctr"/>
            <a:r>
              <a:rPr lang="en-GB" altLang="en-US" dirty="0">
                <a:ea typeface="ＭＳ Ｐゴシック" panose="020B0600070205080204" pitchFamily="34" charset="-128"/>
              </a:rPr>
              <a:t>If a parent/carer names a faith school as a preference and does not submit a SIF their application will automatically be considered under the lowest priority category ‘All Other’ as the admissions committee will not have any information to add the child to a higher priority group.</a:t>
            </a:r>
          </a:p>
          <a:p>
            <a:pPr algn="ctr"/>
            <a:endParaRPr lang="en-GB" altLang="en-US" dirty="0">
              <a:ea typeface="ＭＳ Ｐゴシック" panose="020B0600070205080204" pitchFamily="34" charset="-128"/>
            </a:endParaRPr>
          </a:p>
          <a:p>
            <a:pPr algn="ctr"/>
            <a:r>
              <a:rPr lang="en-GB" altLang="en-US" dirty="0">
                <a:ea typeface="ＭＳ Ｐゴシック" panose="020B0600070205080204" pitchFamily="34" charset="-128"/>
              </a:rPr>
              <a:t>These forms must be sent direct to the school not the Local Authority and must not be attached to an online application.</a:t>
            </a:r>
          </a:p>
          <a:p>
            <a:pPr algn="ctr"/>
            <a:endParaRPr lang="en-GB" altLang="en-US" dirty="0">
              <a:ea typeface="ＭＳ Ｐゴシック" panose="020B0600070205080204" pitchFamily="34" charset="-128"/>
            </a:endParaRPr>
          </a:p>
          <a:p>
            <a:pPr algn="ctr"/>
            <a:r>
              <a:rPr lang="en-GB" altLang="en-US" dirty="0">
                <a:ea typeface="ＭＳ Ｐゴシック" panose="020B0600070205080204" pitchFamily="34" charset="-128"/>
              </a:rPr>
              <a:t>Remember for the process and dates for faith schools outside of Newham this may be different, so check the school website or call them.</a:t>
            </a:r>
          </a:p>
        </p:txBody>
      </p:sp>
    </p:spTree>
    <p:extLst>
      <p:ext uri="{BB962C8B-B14F-4D97-AF65-F5344CB8AC3E}">
        <p14:creationId xmlns:p14="http://schemas.microsoft.com/office/powerpoint/2010/main" val="3066034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NATIONAL CLOSING DAY</a:t>
            </a:r>
            <a:endParaRPr lang="en-GB" dirty="0"/>
          </a:p>
        </p:txBody>
      </p:sp>
      <p:sp>
        <p:nvSpPr>
          <p:cNvPr id="3" name="Text Placeholder 2"/>
          <p:cNvSpPr txBox="1">
            <a:spLocks/>
          </p:cNvSpPr>
          <p:nvPr/>
        </p:nvSpPr>
        <p:spPr>
          <a:xfrm>
            <a:off x="792480" y="1489167"/>
            <a:ext cx="10363200" cy="442395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rPr>
              <a:t>Step 1</a:t>
            </a:r>
            <a:br>
              <a:rPr lang="en-GB" altLang="en-US"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rPr>
            </a:b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Add a reminder for at least 3 days before the closing date!</a:t>
            </a:r>
          </a:p>
          <a:p>
            <a:endParaRPr lang="en-GB" dirty="0" smtClean="0">
              <a:ea typeface="ＭＳ Ｐゴシック" panose="020B0600070205080204" pitchFamily="34" charset="-128"/>
            </a:endParaRPr>
          </a:p>
          <a:p>
            <a:endParaRPr lang="en-GB" dirty="0" smtClean="0">
              <a:ea typeface="ＭＳ Ｐゴシック" panose="020B0600070205080204" pitchFamily="34" charset="-128"/>
            </a:endParaRPr>
          </a:p>
          <a:p>
            <a:endParaRPr lang="en-GB" dirty="0" smtClean="0">
              <a:ea typeface="ＭＳ Ｐゴシック" panose="020B0600070205080204" pitchFamily="34" charset="-128"/>
            </a:endParaRPr>
          </a:p>
          <a:p>
            <a:endParaRPr lang="en-GB" altLang="en-US" dirty="0" smtClean="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National closing date for on time applications:</a:t>
            </a:r>
          </a:p>
          <a:p>
            <a:pPr marL="0" indent="0">
              <a:buNone/>
            </a:pPr>
            <a:r>
              <a:rPr lang="en-GB" altLang="en-US"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rPr>
              <a:t>            Tuesday 31 October 2023</a:t>
            </a:r>
          </a:p>
          <a:p>
            <a:endParaRPr lang="en-GB" dirty="0">
              <a:ea typeface="ＭＳ Ｐゴシック" panose="020B0600070205080204" pitchFamily="34" charset="-128"/>
            </a:endParaRPr>
          </a:p>
        </p:txBody>
      </p:sp>
      <p:pic>
        <p:nvPicPr>
          <p:cNvPr id="4" name="Picture 11" descr="Diary School Office · Free vector graphic on Pixab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4" y="2898160"/>
            <a:ext cx="2937205" cy="152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pple iPhone 5S Mobile Phone Price in India &amp; Specifica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4213" y="2250785"/>
            <a:ext cx="2933318" cy="331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4920343" y="2381448"/>
            <a:ext cx="3500845" cy="2042505"/>
          </a:xfrm>
          <a:prstGeom prst="rect">
            <a:avLst/>
          </a:prstGeom>
        </p:spPr>
      </p:pic>
    </p:spTree>
    <p:extLst>
      <p:ext uri="{BB962C8B-B14F-4D97-AF65-F5344CB8AC3E}">
        <p14:creationId xmlns:p14="http://schemas.microsoft.com/office/powerpoint/2010/main" val="561115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HAPPENS NEXT?</a:t>
            </a:r>
            <a:endParaRPr lang="en-GB" dirty="0"/>
          </a:p>
        </p:txBody>
      </p:sp>
      <p:sp>
        <p:nvSpPr>
          <p:cNvPr id="4" name="Rectangle 3"/>
          <p:cNvSpPr/>
          <p:nvPr/>
        </p:nvSpPr>
        <p:spPr>
          <a:xfrm>
            <a:off x="487678" y="1741713"/>
            <a:ext cx="11155681" cy="4031873"/>
          </a:xfrm>
          <a:prstGeom prst="rect">
            <a:avLst/>
          </a:prstGeom>
        </p:spPr>
        <p:txBody>
          <a:bodyPr wrap="square">
            <a:spAutoFit/>
          </a:bodyPr>
          <a:lstStyle/>
          <a:p>
            <a:r>
              <a:rPr lang="en-US" altLang="en-US" sz="3200" dirty="0">
                <a:ea typeface="ＭＳ Ｐゴシック" panose="020B0600070205080204" pitchFamily="34" charset="-128"/>
              </a:rPr>
              <a:t>Once you application has been successfully submitted through the eAdmissions portal an application reference will be issued which will look like this.</a:t>
            </a:r>
          </a:p>
          <a:p>
            <a:endParaRPr lang="en-US" altLang="en-US" sz="3200" b="1" dirty="0">
              <a:solidFill>
                <a:srgbClr val="009999"/>
              </a:solidFill>
              <a:ea typeface="ＭＳ Ｐゴシック" panose="020B0600070205080204" pitchFamily="34" charset="-128"/>
            </a:endParaRPr>
          </a:p>
          <a:p>
            <a:r>
              <a:rPr lang="en-US" altLang="en-US" sz="3200" b="1" dirty="0" smtClean="0">
                <a:solidFill>
                  <a:srgbClr val="009999"/>
                </a:solidFill>
                <a:ea typeface="ＭＳ Ｐゴシック" panose="020B0600070205080204" pitchFamily="34" charset="-128"/>
              </a:rPr>
              <a:t>316-2024-09-E-001234                          </a:t>
            </a:r>
            <a:endParaRPr lang="en-US" altLang="en-US" sz="3200" b="1" dirty="0">
              <a:solidFill>
                <a:srgbClr val="009999"/>
              </a:solidFill>
              <a:ea typeface="ＭＳ Ｐゴシック" panose="020B0600070205080204" pitchFamily="34" charset="-128"/>
            </a:endParaRPr>
          </a:p>
          <a:p>
            <a:endParaRPr lang="en-US" altLang="en-US" sz="3200" dirty="0">
              <a:ea typeface="ＭＳ Ｐゴシック" panose="020B0600070205080204" pitchFamily="34" charset="-128"/>
            </a:endParaRPr>
          </a:p>
          <a:p>
            <a:r>
              <a:rPr lang="en-US" altLang="en-US" sz="3200" dirty="0">
                <a:ea typeface="ＭＳ Ｐゴシック" panose="020B0600070205080204" pitchFamily="34" charset="-128"/>
              </a:rPr>
              <a:t>Families then need to wait until </a:t>
            </a:r>
          </a:p>
          <a:p>
            <a:r>
              <a:rPr lang="en-US" altLang="en-US" sz="3200" dirty="0">
                <a:ea typeface="ＭＳ Ｐゴシック" panose="020B0600070205080204" pitchFamily="34" charset="-128"/>
              </a:rPr>
              <a:t>national offer day 1 March </a:t>
            </a:r>
            <a:r>
              <a:rPr lang="en-US" altLang="en-US" sz="3200" dirty="0" smtClean="0">
                <a:ea typeface="ＭＳ Ｐゴシック" panose="020B0600070205080204" pitchFamily="34" charset="-128"/>
              </a:rPr>
              <a:t>2024</a:t>
            </a:r>
            <a:endParaRPr lang="en-US" altLang="en-US" sz="3200" dirty="0">
              <a:ea typeface="ＭＳ Ｐゴシック" panose="020B0600070205080204" pitchFamily="34" charset="-128"/>
            </a:endParaRPr>
          </a:p>
        </p:txBody>
      </p:sp>
      <p:pic>
        <p:nvPicPr>
          <p:cNvPr id="5" name="Picture 4"/>
          <p:cNvPicPr>
            <a:picLocks noChangeAspect="1"/>
          </p:cNvPicPr>
          <p:nvPr/>
        </p:nvPicPr>
        <p:blipFill>
          <a:blip r:embed="rId2"/>
          <a:stretch>
            <a:fillRect/>
          </a:stretch>
        </p:blipFill>
        <p:spPr>
          <a:xfrm>
            <a:off x="7705102" y="3070441"/>
            <a:ext cx="3373848" cy="2530386"/>
          </a:xfrm>
          <a:prstGeom prst="rect">
            <a:avLst/>
          </a:prstGeom>
        </p:spPr>
      </p:pic>
    </p:spTree>
    <p:extLst>
      <p:ext uri="{BB962C8B-B14F-4D97-AF65-F5344CB8AC3E}">
        <p14:creationId xmlns:p14="http://schemas.microsoft.com/office/powerpoint/2010/main" val="2590913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95794"/>
            <a:ext cx="9836499" cy="949235"/>
          </a:xfrm>
        </p:spPr>
        <p:txBody>
          <a:bodyPr>
            <a:normAutofit fontScale="90000"/>
          </a:bodyPr>
          <a:lstStyle/>
          <a:p>
            <a:r>
              <a:rPr lang="en-GB" dirty="0" smtClean="0"/>
              <a:t>NATIONAL OFFER DAY - 1</a:t>
            </a:r>
            <a:r>
              <a:rPr lang="en-GB" baseline="30000" dirty="0" smtClean="0"/>
              <a:t>st</a:t>
            </a:r>
            <a:r>
              <a:rPr lang="en-GB" dirty="0" smtClean="0"/>
              <a:t> MARCH 2024</a:t>
            </a:r>
            <a:endParaRPr lang="en-GB" dirty="0"/>
          </a:p>
        </p:txBody>
      </p:sp>
      <p:sp>
        <p:nvSpPr>
          <p:cNvPr id="3" name="Rectangle 2"/>
          <p:cNvSpPr/>
          <p:nvPr/>
        </p:nvSpPr>
        <p:spPr>
          <a:xfrm>
            <a:off x="278674" y="1341121"/>
            <a:ext cx="11817532" cy="4681070"/>
          </a:xfrm>
          <a:prstGeom prst="rect">
            <a:avLst/>
          </a:prstGeom>
        </p:spPr>
        <p:txBody>
          <a:bodyPr wrap="square">
            <a:spAutoFit/>
          </a:bodyPr>
          <a:lstStyle/>
          <a:p>
            <a:r>
              <a:rPr lang="en-GB" altLang="en-US" sz="2400" dirty="0">
                <a:ea typeface="ＭＳ Ｐゴシック" panose="020B0600070205080204" pitchFamily="34" charset="-128"/>
              </a:rPr>
              <a:t>All families who applied by the national closing date and many late applicants will be notified of the school their child has been offered for year 7 for September </a:t>
            </a:r>
            <a:r>
              <a:rPr lang="en-GB" altLang="en-US" sz="2400" dirty="0" smtClean="0">
                <a:ea typeface="ＭＳ Ｐゴシック" panose="020B0600070205080204" pitchFamily="34" charset="-128"/>
              </a:rPr>
              <a:t>2024.</a:t>
            </a:r>
            <a:endParaRPr lang="en-GB" altLang="en-US" sz="2400" dirty="0">
              <a:ea typeface="ＭＳ Ｐゴシック" panose="020B0600070205080204" pitchFamily="34" charset="-128"/>
            </a:endParaRPr>
          </a:p>
          <a:p>
            <a:endParaRPr lang="en-GB" altLang="en-US" sz="2400" dirty="0">
              <a:ea typeface="ＭＳ Ｐゴシック" panose="020B0600070205080204" pitchFamily="34" charset="-128"/>
            </a:endParaRPr>
          </a:p>
          <a:p>
            <a:r>
              <a:rPr lang="en-GB" altLang="en-US" sz="2400" dirty="0">
                <a:ea typeface="ＭＳ Ｐゴシック" panose="020B0600070205080204" pitchFamily="34" charset="-128"/>
              </a:rPr>
              <a:t>Online applicants via the eAdmissions portal will be sent an email </a:t>
            </a:r>
            <a:r>
              <a:rPr lang="en-GB" altLang="en-US" sz="2400" dirty="0" smtClean="0">
                <a:ea typeface="ＭＳ Ｐゴシック" panose="020B0600070205080204" pitchFamily="34" charset="-128"/>
              </a:rPr>
              <a:t>in the evening of 1</a:t>
            </a:r>
            <a:r>
              <a:rPr lang="en-GB" altLang="en-US" sz="2400" baseline="30000" dirty="0" smtClean="0">
                <a:ea typeface="ＭＳ Ｐゴシック" panose="020B0600070205080204" pitchFamily="34" charset="-128"/>
              </a:rPr>
              <a:t>st</a:t>
            </a:r>
            <a:r>
              <a:rPr lang="en-GB" altLang="en-US" sz="2400" dirty="0" smtClean="0">
                <a:ea typeface="ＭＳ Ｐゴシック" panose="020B0600070205080204" pitchFamily="34" charset="-128"/>
              </a:rPr>
              <a:t> March 2024 showing their </a:t>
            </a:r>
            <a:r>
              <a:rPr lang="en-GB" altLang="en-US" sz="2400" dirty="0">
                <a:ea typeface="ＭＳ Ｐゴシック" panose="020B0600070205080204" pitchFamily="34" charset="-128"/>
              </a:rPr>
              <a:t>offered school and will be advised to log into their account.</a:t>
            </a:r>
          </a:p>
          <a:p>
            <a:endParaRPr lang="en-GB" altLang="en-US" sz="2400" dirty="0">
              <a:ea typeface="ＭＳ Ｐゴシック" panose="020B0600070205080204" pitchFamily="34" charset="-128"/>
            </a:endParaRPr>
          </a:p>
          <a:p>
            <a:r>
              <a:rPr lang="en-GB" altLang="en-US" sz="2400" dirty="0">
                <a:ea typeface="ＭＳ Ｐゴシック" panose="020B0600070205080204" pitchFamily="34" charset="-128"/>
              </a:rPr>
              <a:t>Paper applicants will be sent a letter that is posted on 1</a:t>
            </a:r>
            <a:r>
              <a:rPr lang="en-GB" altLang="en-US" sz="2400" baseline="30000" dirty="0">
                <a:ea typeface="ＭＳ Ｐゴシック" panose="020B0600070205080204" pitchFamily="34" charset="-128"/>
              </a:rPr>
              <a:t>st</a:t>
            </a:r>
            <a:r>
              <a:rPr lang="en-GB" altLang="en-US" sz="2400" dirty="0">
                <a:ea typeface="ＭＳ Ｐゴシック" panose="020B0600070205080204" pitchFamily="34" charset="-128"/>
              </a:rPr>
              <a:t> March </a:t>
            </a:r>
            <a:r>
              <a:rPr lang="en-GB" altLang="en-US" sz="2400" dirty="0" smtClean="0">
                <a:ea typeface="ＭＳ Ｐゴシック" panose="020B0600070205080204" pitchFamily="34" charset="-128"/>
              </a:rPr>
              <a:t>2024.</a:t>
            </a:r>
            <a:endParaRPr lang="en-GB" altLang="en-US" sz="2400" dirty="0">
              <a:ea typeface="ＭＳ Ｐゴシック" panose="020B0600070205080204" pitchFamily="34" charset="-128"/>
            </a:endParaRPr>
          </a:p>
          <a:p>
            <a:endParaRPr lang="en-GB" altLang="en-US" sz="2400" dirty="0">
              <a:ea typeface="ＭＳ Ｐゴシック" panose="020B0600070205080204" pitchFamily="34" charset="-128"/>
            </a:endParaRPr>
          </a:p>
          <a:p>
            <a:r>
              <a:rPr lang="en-GB" altLang="en-US" sz="2400" dirty="0">
                <a:ea typeface="ＭＳ Ｐゴシック" panose="020B0600070205080204" pitchFamily="34" charset="-128"/>
              </a:rPr>
              <a:t>The offer will be the highest offer that could be made from the preferences named.</a:t>
            </a:r>
          </a:p>
          <a:p>
            <a:endParaRPr lang="en-GB" altLang="en-US" sz="2400" dirty="0">
              <a:ea typeface="ＭＳ Ｐゴシック" panose="020B0600070205080204" pitchFamily="34" charset="-128"/>
            </a:endParaRPr>
          </a:p>
          <a:p>
            <a:r>
              <a:rPr lang="en-GB" altLang="en-US" sz="2400" dirty="0">
                <a:ea typeface="ＭＳ Ｐゴシック" panose="020B0600070205080204" pitchFamily="34" charset="-128"/>
              </a:rPr>
              <a:t>For some families it is possible that none of their preferences can be offered.  </a:t>
            </a:r>
            <a:r>
              <a:rPr lang="en-GB" altLang="en-US" sz="2400" dirty="0" smtClean="0">
                <a:ea typeface="ＭＳ Ｐゴシック" panose="020B0600070205080204" pitchFamily="34" charset="-128"/>
              </a:rPr>
              <a:t>If this happens their home </a:t>
            </a:r>
            <a:r>
              <a:rPr lang="en-GB" altLang="en-US" sz="2400" dirty="0">
                <a:ea typeface="ＭＳ Ｐゴシック" panose="020B0600070205080204" pitchFamily="34" charset="-128"/>
              </a:rPr>
              <a:t>local authority will allocate an alternative which will be named in the letter.</a:t>
            </a:r>
          </a:p>
        </p:txBody>
      </p:sp>
    </p:spTree>
    <p:extLst>
      <p:ext uri="{BB962C8B-B14F-4D97-AF65-F5344CB8AC3E}">
        <p14:creationId xmlns:p14="http://schemas.microsoft.com/office/powerpoint/2010/main" val="149253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ALTERNATIVE ALLOCATIONS</a:t>
            </a:r>
            <a:endParaRPr lang="en-GB" dirty="0"/>
          </a:p>
        </p:txBody>
      </p:sp>
      <p:sp>
        <p:nvSpPr>
          <p:cNvPr id="3" name="Rectangle 2"/>
          <p:cNvSpPr/>
          <p:nvPr/>
        </p:nvSpPr>
        <p:spPr>
          <a:xfrm>
            <a:off x="322217" y="1358537"/>
            <a:ext cx="11599817" cy="4936595"/>
          </a:xfrm>
          <a:prstGeom prst="rect">
            <a:avLst/>
          </a:prstGeom>
        </p:spPr>
        <p:txBody>
          <a:bodyPr wrap="square">
            <a:spAutoFit/>
          </a:bodyPr>
          <a:lstStyle/>
          <a:p>
            <a:pPr>
              <a:defRPr/>
            </a:pPr>
            <a:r>
              <a:rPr lang="en-GB" sz="2200" dirty="0"/>
              <a:t>When it has not been possible to offer a child a place at any of an applicant’s named preferred schools the child’s home local authority must allocate (provide) a school place for September.</a:t>
            </a:r>
          </a:p>
          <a:p>
            <a:pPr>
              <a:defRPr/>
            </a:pPr>
            <a:endParaRPr lang="en-GB" sz="2200" dirty="0"/>
          </a:p>
          <a:p>
            <a:pPr>
              <a:defRPr/>
            </a:pPr>
            <a:r>
              <a:rPr lang="en-GB" sz="2200" dirty="0"/>
              <a:t>In Newham, when preference cannot be met, our resident children will automatically be allocated an alternative place at the closest school to the family’s home that has a suitable place remaining:</a:t>
            </a:r>
            <a:br>
              <a:rPr lang="en-GB" sz="2200" dirty="0"/>
            </a:br>
            <a:endParaRPr lang="en-GB" sz="2200" dirty="0"/>
          </a:p>
          <a:p>
            <a:pPr>
              <a:defRPr/>
            </a:pPr>
            <a:r>
              <a:rPr lang="en-GB" sz="2200" b="1" dirty="0"/>
              <a:t>The alternative school place will be:</a:t>
            </a:r>
          </a:p>
          <a:p>
            <a:pPr>
              <a:defRPr/>
            </a:pPr>
            <a:r>
              <a:rPr lang="en-GB" sz="2200" dirty="0"/>
              <a:t>Located in Newham;</a:t>
            </a:r>
          </a:p>
          <a:p>
            <a:pPr>
              <a:defRPr/>
            </a:pPr>
            <a:r>
              <a:rPr lang="en-GB" sz="2200" dirty="0"/>
              <a:t>The closest to their home, using shortest walking distance, with a place available.</a:t>
            </a:r>
            <a:br>
              <a:rPr lang="en-GB" sz="2200" dirty="0"/>
            </a:br>
            <a:r>
              <a:rPr lang="en-GB" sz="2200" dirty="0"/>
              <a:t>Note: the allocated school may not be really close to home as their local schools may not have any places remaining.</a:t>
            </a:r>
            <a:br>
              <a:rPr lang="en-GB" sz="2200" dirty="0"/>
            </a:br>
            <a:endParaRPr lang="en-GB" sz="2200" dirty="0"/>
          </a:p>
          <a:p>
            <a:pPr>
              <a:defRPr/>
            </a:pPr>
            <a:r>
              <a:rPr lang="en-GB" sz="2200" dirty="0"/>
              <a:t>This is why it is important to name six schools and not naming all unachievable preferences, so you have more opportunities of getting a place at a preferred school.</a:t>
            </a:r>
          </a:p>
        </p:txBody>
      </p:sp>
    </p:spTree>
    <p:extLst>
      <p:ext uri="{BB962C8B-B14F-4D97-AF65-F5344CB8AC3E}">
        <p14:creationId xmlns:p14="http://schemas.microsoft.com/office/powerpoint/2010/main" val="1946985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WAITING LISTS</a:t>
            </a:r>
            <a:endParaRPr lang="en-GB" dirty="0"/>
          </a:p>
        </p:txBody>
      </p:sp>
      <p:sp>
        <p:nvSpPr>
          <p:cNvPr id="3" name="Rectangle 2"/>
          <p:cNvSpPr/>
          <p:nvPr/>
        </p:nvSpPr>
        <p:spPr>
          <a:xfrm>
            <a:off x="0" y="1410789"/>
            <a:ext cx="12191999" cy="4801314"/>
          </a:xfrm>
          <a:prstGeom prst="rect">
            <a:avLst/>
          </a:prstGeom>
        </p:spPr>
        <p:txBody>
          <a:bodyPr wrap="square">
            <a:spAutoFit/>
          </a:bodyPr>
          <a:lstStyle/>
          <a:p>
            <a:r>
              <a:rPr lang="en-GB" altLang="en-US" dirty="0">
                <a:ea typeface="ＭＳ Ｐゴシック" panose="020B0600070205080204" pitchFamily="34" charset="-128"/>
              </a:rPr>
              <a:t>For schools located in Newham children are automatically added to the waiting list for any of their parents/carers named schools that they ranked higher than the preference offered.</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For example: if a child is offered their third preference they will be added to the waiting list for their 1</a:t>
            </a:r>
            <a:r>
              <a:rPr lang="en-GB" altLang="en-US" baseline="30000" dirty="0">
                <a:ea typeface="ＭＳ Ｐゴシック" panose="020B0600070205080204" pitchFamily="34" charset="-128"/>
              </a:rPr>
              <a:t>st</a:t>
            </a:r>
            <a:r>
              <a:rPr lang="en-GB" altLang="en-US" dirty="0">
                <a:ea typeface="ＭＳ Ｐゴシック" panose="020B0600070205080204" pitchFamily="34" charset="-128"/>
              </a:rPr>
              <a:t> and 2</a:t>
            </a:r>
            <a:r>
              <a:rPr lang="en-GB" altLang="en-US" baseline="30000" dirty="0">
                <a:ea typeface="ＭＳ Ｐゴシック" panose="020B0600070205080204" pitchFamily="34" charset="-128"/>
              </a:rPr>
              <a:t>nd</a:t>
            </a:r>
            <a:r>
              <a:rPr lang="en-GB" altLang="en-US" dirty="0">
                <a:ea typeface="ＭＳ Ｐゴシック" panose="020B0600070205080204" pitchFamily="34" charset="-128"/>
              </a:rPr>
              <a:t> preferences but not their 4</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 5</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 and 6</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a:t>
            </a:r>
          </a:p>
          <a:p>
            <a:endParaRPr lang="en-GB" altLang="en-US" dirty="0">
              <a:ea typeface="ＭＳ Ｐゴシック" panose="020B0600070205080204" pitchFamily="34" charset="-128"/>
            </a:endParaRPr>
          </a:p>
          <a:p>
            <a:pPr algn="ctr"/>
            <a:r>
              <a:rPr lang="en-GB" altLang="en-US" dirty="0">
                <a:ea typeface="ＭＳ Ｐゴシック" panose="020B0600070205080204" pitchFamily="34" charset="-128"/>
              </a:rPr>
              <a:t>If a family want their child to be added to the waiting list for a lower preference school they must contact </a:t>
            </a:r>
            <a:r>
              <a:rPr lang="en-GB" altLang="en-US" b="1" u="sng" dirty="0" smtClean="0">
                <a:solidFill>
                  <a:srgbClr val="0070C0"/>
                </a:solidFill>
                <a:ea typeface="ＭＳ Ｐゴシック" panose="020B0600070205080204" pitchFamily="34" charset="-128"/>
              </a:rPr>
              <a:t>schooladmissions</a:t>
            </a:r>
            <a:r>
              <a:rPr lang="en-GB" altLang="en-US" b="1" u="sng" dirty="0" smtClean="0">
                <a:solidFill>
                  <a:srgbClr val="0070C0"/>
                </a:solidFill>
                <a:ea typeface="ＭＳ Ｐゴシック" panose="020B0600070205080204" pitchFamily="34" charset="-128"/>
                <a:hlinkClick r:id="rId2"/>
              </a:rPr>
              <a:t>@newham.gov.uk</a:t>
            </a:r>
            <a:r>
              <a:rPr lang="en-GB" altLang="en-US" b="1" u="sng" dirty="0" smtClean="0">
                <a:solidFill>
                  <a:srgbClr val="0070C0"/>
                </a:solidFill>
                <a:ea typeface="ＭＳ Ｐゴシック" panose="020B0600070205080204" pitchFamily="34" charset="-128"/>
              </a:rPr>
              <a:t> </a:t>
            </a:r>
            <a:r>
              <a:rPr lang="en-GB" altLang="en-US" u="sng" dirty="0" smtClean="0">
                <a:solidFill>
                  <a:srgbClr val="0070C0"/>
                </a:solidFill>
                <a:ea typeface="ＭＳ Ｐゴシック" panose="020B0600070205080204" pitchFamily="34" charset="-128"/>
              </a:rPr>
              <a:t> </a:t>
            </a:r>
            <a:endParaRPr lang="en-GB" altLang="en-US" u="sng" dirty="0">
              <a:solidFill>
                <a:srgbClr val="0070C0"/>
              </a:solidFill>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The law requires that all children must be added to a waiting list in their rightful place based on the oversubscription criteria NOT first come first served.</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This means that a late applicant can go direct to number one on the waiting list above all on time applicants if they have a higher priority than all others based on the oversubscription criteria.</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Newham Pupil Services will issue weekly electronic notifications, to those families for whom we have current contact  details, providing the current waiting list position and information about how waiting lists are managed.  </a:t>
            </a:r>
          </a:p>
        </p:txBody>
      </p:sp>
    </p:spTree>
    <p:extLst>
      <p:ext uri="{BB962C8B-B14F-4D97-AF65-F5344CB8AC3E}">
        <p14:creationId xmlns:p14="http://schemas.microsoft.com/office/powerpoint/2010/main" val="2987104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INDEPENDENT SCHOOL APPEALS</a:t>
            </a:r>
            <a:endParaRPr lang="en-GB" dirty="0"/>
          </a:p>
        </p:txBody>
      </p:sp>
      <p:sp>
        <p:nvSpPr>
          <p:cNvPr id="3" name="Rectangle 2"/>
          <p:cNvSpPr/>
          <p:nvPr/>
        </p:nvSpPr>
        <p:spPr>
          <a:xfrm>
            <a:off x="396072" y="1541417"/>
            <a:ext cx="11273414" cy="4247317"/>
          </a:xfrm>
          <a:prstGeom prst="rect">
            <a:avLst/>
          </a:prstGeom>
        </p:spPr>
        <p:txBody>
          <a:bodyPr wrap="square">
            <a:spAutoFit/>
          </a:bodyPr>
          <a:lstStyle/>
          <a:p>
            <a:r>
              <a:rPr lang="en-GB" altLang="en-US" dirty="0">
                <a:ea typeface="ＭＳ Ｐゴシック" panose="020B0600070205080204" pitchFamily="34" charset="-128"/>
              </a:rPr>
              <a:t>If you don’t get a place at the school you prefer you still have the opportunity to lodge an independent appeal.</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Everyone </a:t>
            </a:r>
            <a:r>
              <a:rPr lang="en-GB" altLang="en-US" dirty="0">
                <a:ea typeface="ＭＳ Ｐゴシック" panose="020B0600070205080204" pitchFamily="34" charset="-128"/>
              </a:rPr>
              <a:t>who applies for a school and is refused a place has the right of appeal.</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Appeals </a:t>
            </a:r>
            <a:r>
              <a:rPr lang="en-GB" altLang="en-US" dirty="0">
                <a:ea typeface="ＭＳ Ｐゴシック" panose="020B0600070205080204" pitchFamily="34" charset="-128"/>
              </a:rPr>
              <a:t>are managed by Newham Independent Admission Appeals Service (NIAAS) and heard by an independent (community volunteer) panel. </a:t>
            </a:r>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b="1" dirty="0">
                <a:solidFill>
                  <a:srgbClr val="009999"/>
                </a:solidFill>
                <a:ea typeface="ＭＳ Ｐゴシック" panose="020B0600070205080204" pitchFamily="34" charset="-128"/>
              </a:rPr>
              <a:t>T</a:t>
            </a:r>
            <a:r>
              <a:rPr lang="en-GB" altLang="en-US" b="1" dirty="0" smtClean="0">
                <a:solidFill>
                  <a:srgbClr val="009999"/>
                </a:solidFill>
                <a:ea typeface="ＭＳ Ｐゴシック" panose="020B0600070205080204" pitchFamily="34" charset="-128"/>
              </a:rPr>
              <a:t>wo stage hearing process:</a:t>
            </a:r>
            <a:r>
              <a:rPr lang="en-GB" altLang="en-US" dirty="0">
                <a:ea typeface="ＭＳ Ｐゴシック" panose="020B0600070205080204" pitchFamily="34" charset="-128"/>
              </a:rPr>
              <a:t/>
            </a:r>
            <a:br>
              <a:rPr lang="en-GB" altLang="en-US" dirty="0">
                <a:ea typeface="ＭＳ Ｐゴシック" panose="020B0600070205080204" pitchFamily="34" charset="-128"/>
              </a:rPr>
            </a:br>
            <a:r>
              <a:rPr lang="en-GB" altLang="en-US" b="1" dirty="0">
                <a:ea typeface="ＭＳ Ｐゴシック" panose="020B0600070205080204" pitchFamily="34" charset="-128"/>
              </a:rPr>
              <a:t>Stage </a:t>
            </a:r>
            <a:r>
              <a:rPr lang="en-GB" altLang="en-US" b="1" dirty="0" smtClean="0">
                <a:ea typeface="ＭＳ Ｐゴシック" panose="020B0600070205080204" pitchFamily="34" charset="-128"/>
              </a:rPr>
              <a:t>one: </a:t>
            </a:r>
            <a:r>
              <a:rPr lang="en-GB" altLang="en-US" dirty="0" smtClean="0">
                <a:ea typeface="ＭＳ Ｐゴシック" panose="020B0600070205080204" pitchFamily="34" charset="-128"/>
              </a:rPr>
              <a:t>to </a:t>
            </a:r>
            <a:r>
              <a:rPr lang="en-GB" altLang="en-US" dirty="0">
                <a:ea typeface="ＭＳ Ｐゴシック" panose="020B0600070205080204" pitchFamily="34" charset="-128"/>
              </a:rPr>
              <a:t>determine if a mistake stopped your child being offered a </a:t>
            </a:r>
            <a:r>
              <a:rPr lang="en-GB" altLang="en-US" dirty="0" smtClean="0">
                <a:ea typeface="ＭＳ Ｐゴシック" panose="020B0600070205080204" pitchFamily="34" charset="-128"/>
              </a:rPr>
              <a:t>place.</a:t>
            </a:r>
          </a:p>
          <a:p>
            <a:endParaRPr lang="en-GB" altLang="en-US" dirty="0">
              <a:ea typeface="ＭＳ Ｐゴシック" panose="020B0600070205080204" pitchFamily="34" charset="-128"/>
            </a:endParaRPr>
          </a:p>
          <a:p>
            <a:r>
              <a:rPr lang="en-GB" altLang="en-US" b="1" dirty="0" smtClean="0">
                <a:ea typeface="ＭＳ Ｐゴシック" panose="020B0600070205080204" pitchFamily="34" charset="-128"/>
              </a:rPr>
              <a:t>Stage two: </a:t>
            </a:r>
            <a:r>
              <a:rPr lang="en-GB" altLang="en-US" dirty="0">
                <a:ea typeface="ＭＳ Ｐゴシック" panose="020B0600070205080204" pitchFamily="34" charset="-128"/>
              </a:rPr>
              <a:t>is about </a:t>
            </a:r>
            <a:r>
              <a:rPr lang="en-GB" altLang="en-US" dirty="0" smtClean="0">
                <a:ea typeface="ＭＳ Ｐゴシック" panose="020B0600070205080204" pitchFamily="34" charset="-128"/>
              </a:rPr>
              <a:t>any personal</a:t>
            </a:r>
            <a:r>
              <a:rPr lang="en-GB" altLang="en-US" dirty="0">
                <a:ea typeface="ＭＳ Ｐゴシック" panose="020B0600070205080204" pitchFamily="34" charset="-128"/>
              </a:rPr>
              <a:t>, social and medical </a:t>
            </a:r>
            <a:r>
              <a:rPr lang="en-GB" altLang="en-US" dirty="0" smtClean="0">
                <a:ea typeface="ＭＳ Ｐゴシック" panose="020B0600070205080204" pitchFamily="34" charset="-128"/>
              </a:rPr>
              <a:t>reasons the appellant provides.</a:t>
            </a:r>
            <a:endParaRPr lang="en-GB" altLang="en-US" dirty="0">
              <a:ea typeface="ＭＳ Ｐゴシック" panose="020B0600070205080204" pitchFamily="34" charset="-128"/>
            </a:endParaRP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Although </a:t>
            </a:r>
            <a:r>
              <a:rPr lang="en-GB" altLang="en-US" dirty="0">
                <a:ea typeface="ＭＳ Ｐゴシック" panose="020B0600070205080204" pitchFamily="34" charset="-128"/>
              </a:rPr>
              <a:t>we have high volumes of hearings very few are successful.</a:t>
            </a:r>
          </a:p>
          <a:p>
            <a:r>
              <a:rPr lang="en-GB" altLang="en-US" b="1" dirty="0">
                <a:solidFill>
                  <a:srgbClr val="009999"/>
                </a:solidFill>
                <a:ea typeface="ＭＳ Ｐゴシック" panose="020B0600070205080204" pitchFamily="34" charset="-128"/>
              </a:rPr>
              <a:t>For secondary transfer for September </a:t>
            </a:r>
            <a:r>
              <a:rPr lang="en-GB" altLang="en-US" b="1" dirty="0" smtClean="0">
                <a:solidFill>
                  <a:srgbClr val="009999"/>
                </a:solidFill>
                <a:ea typeface="ＭＳ Ｐゴシック" panose="020B0600070205080204" pitchFamily="34" charset="-128"/>
              </a:rPr>
              <a:t>2023 </a:t>
            </a:r>
            <a:r>
              <a:rPr lang="en-GB" altLang="en-US" b="1" dirty="0">
                <a:solidFill>
                  <a:srgbClr val="009999"/>
                </a:solidFill>
                <a:ea typeface="ＭＳ Ｐゴシック" panose="020B0600070205080204" pitchFamily="34" charset="-128"/>
              </a:rPr>
              <a:t>entry we held heard </a:t>
            </a:r>
            <a:r>
              <a:rPr lang="en-GB" altLang="en-US" b="1" dirty="0" smtClean="0">
                <a:solidFill>
                  <a:srgbClr val="009999"/>
                </a:solidFill>
                <a:ea typeface="ＭＳ Ｐゴシック" panose="020B0600070205080204" pitchFamily="34" charset="-128"/>
              </a:rPr>
              <a:t>273 appeals </a:t>
            </a:r>
            <a:r>
              <a:rPr lang="en-GB" altLang="en-US" b="1" dirty="0">
                <a:solidFill>
                  <a:srgbClr val="009999"/>
                </a:solidFill>
                <a:ea typeface="ＭＳ Ｐゴシック" panose="020B0600070205080204" pitchFamily="34" charset="-128"/>
              </a:rPr>
              <a:t>to date and only </a:t>
            </a:r>
            <a:r>
              <a:rPr lang="en-GB" altLang="en-US" b="1" dirty="0" smtClean="0">
                <a:solidFill>
                  <a:srgbClr val="009999"/>
                </a:solidFill>
                <a:ea typeface="ＭＳ Ｐゴシック" panose="020B0600070205080204" pitchFamily="34" charset="-128"/>
              </a:rPr>
              <a:t>5 </a:t>
            </a:r>
            <a:r>
              <a:rPr lang="en-GB" altLang="en-US" b="1" dirty="0">
                <a:solidFill>
                  <a:srgbClr val="009999"/>
                </a:solidFill>
                <a:ea typeface="ＭＳ Ｐゴシック" panose="020B0600070205080204" pitchFamily="34" charset="-128"/>
              </a:rPr>
              <a:t>were </a:t>
            </a:r>
            <a:r>
              <a:rPr lang="en-GB" altLang="en-US" b="1" dirty="0" smtClean="0">
                <a:solidFill>
                  <a:srgbClr val="009999"/>
                </a:solidFill>
                <a:ea typeface="ＭＳ Ｐゴシック" panose="020B0600070205080204" pitchFamily="34" charset="-128"/>
              </a:rPr>
              <a:t>successful, so </a:t>
            </a:r>
            <a:r>
              <a:rPr lang="en-GB" altLang="en-US" b="1" dirty="0">
                <a:solidFill>
                  <a:srgbClr val="009999"/>
                </a:solidFill>
                <a:ea typeface="ＭＳ Ｐゴシック" panose="020B0600070205080204" pitchFamily="34" charset="-128"/>
              </a:rPr>
              <a:t>only </a:t>
            </a:r>
            <a:r>
              <a:rPr lang="en-GB" altLang="en-US" b="1" dirty="0" smtClean="0">
                <a:solidFill>
                  <a:srgbClr val="009999"/>
                </a:solidFill>
                <a:ea typeface="ＭＳ Ｐゴシック" panose="020B0600070205080204" pitchFamily="34" charset="-128"/>
              </a:rPr>
              <a:t>1.83%.</a:t>
            </a:r>
            <a:endParaRPr lang="en-GB" altLang="en-US" b="1" dirty="0">
              <a:solidFill>
                <a:srgbClr val="009999"/>
              </a:solidFill>
              <a:ea typeface="ＭＳ Ｐゴシック" panose="020B0600070205080204" pitchFamily="34" charset="-128"/>
            </a:endParaRPr>
          </a:p>
        </p:txBody>
      </p:sp>
      <p:pic>
        <p:nvPicPr>
          <p:cNvPr id="4" name="Picture 3" descr="Prismatic Justice Scales Circles | Free SV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354" y="3074126"/>
            <a:ext cx="3283132" cy="1820091"/>
          </a:xfrm>
          <a:prstGeom prst="rect">
            <a:avLst/>
          </a:prstGeom>
        </p:spPr>
      </p:pic>
    </p:spTree>
    <p:extLst>
      <p:ext uri="{BB962C8B-B14F-4D97-AF65-F5344CB8AC3E}">
        <p14:creationId xmlns:p14="http://schemas.microsoft.com/office/powerpoint/2010/main" val="123219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121920"/>
            <a:ext cx="9331402" cy="1158240"/>
          </a:xfrm>
        </p:spPr>
        <p:txBody>
          <a:bodyPr>
            <a:normAutofit fontScale="90000"/>
          </a:bodyPr>
          <a:lstStyle/>
          <a:p>
            <a:r>
              <a:rPr lang="en-GB" dirty="0" smtClean="0"/>
              <a:t>SCHOOLS OUTSIDE OF NEWHAM AND</a:t>
            </a:r>
            <a:br>
              <a:rPr lang="en-GB" dirty="0" smtClean="0"/>
            </a:br>
            <a:r>
              <a:rPr lang="en-GB" dirty="0" smtClean="0"/>
              <a:t>SELECTIVE SCHOOLS</a:t>
            </a:r>
            <a:endParaRPr lang="en-GB" dirty="0"/>
          </a:p>
        </p:txBody>
      </p:sp>
      <p:sp>
        <p:nvSpPr>
          <p:cNvPr id="3" name="Rectangle 2"/>
          <p:cNvSpPr/>
          <p:nvPr/>
        </p:nvSpPr>
        <p:spPr>
          <a:xfrm>
            <a:off x="104503" y="1443841"/>
            <a:ext cx="12017827" cy="4524315"/>
          </a:xfrm>
          <a:prstGeom prst="rect">
            <a:avLst/>
          </a:prstGeom>
        </p:spPr>
        <p:txBody>
          <a:bodyPr wrap="square">
            <a:spAutoFit/>
          </a:bodyPr>
          <a:lstStyle/>
          <a:p>
            <a:pPr>
              <a:defRPr/>
            </a:pPr>
            <a:r>
              <a:rPr lang="en-GB" sz="2400" dirty="0" smtClean="0"/>
              <a:t>We recognised </a:t>
            </a:r>
            <a:r>
              <a:rPr lang="en-GB" sz="2400" dirty="0"/>
              <a:t>that some </a:t>
            </a:r>
            <a:r>
              <a:rPr lang="en-GB" sz="2400" dirty="0" smtClean="0"/>
              <a:t>may </a:t>
            </a:r>
            <a:r>
              <a:rPr lang="en-GB" sz="2400" dirty="0"/>
              <a:t>be considering  selective schools or other school outside of Newham.</a:t>
            </a:r>
          </a:p>
          <a:p>
            <a:pPr>
              <a:defRPr/>
            </a:pPr>
            <a:endParaRPr lang="en-GB" sz="2400" dirty="0"/>
          </a:p>
          <a:p>
            <a:pPr>
              <a:defRPr/>
            </a:pPr>
            <a:r>
              <a:rPr lang="en-GB" sz="2400" b="1" dirty="0">
                <a:solidFill>
                  <a:srgbClr val="EF7D04"/>
                </a:solidFill>
              </a:rPr>
              <a:t>Newham </a:t>
            </a:r>
            <a:r>
              <a:rPr lang="en-GB" sz="2400" b="1" dirty="0" smtClean="0">
                <a:solidFill>
                  <a:srgbClr val="EF7D04"/>
                </a:solidFill>
              </a:rPr>
              <a:t>would prefer for all our residents </a:t>
            </a:r>
            <a:r>
              <a:rPr lang="en-GB" sz="2400" b="1" dirty="0">
                <a:solidFill>
                  <a:srgbClr val="EF7D04"/>
                </a:solidFill>
              </a:rPr>
              <a:t>choose to stay local for their secondary education!</a:t>
            </a:r>
          </a:p>
          <a:p>
            <a:pPr>
              <a:defRPr/>
            </a:pPr>
            <a:endParaRPr lang="en-GB" sz="2400" dirty="0" smtClean="0"/>
          </a:p>
          <a:p>
            <a:pPr>
              <a:defRPr/>
            </a:pPr>
            <a:r>
              <a:rPr lang="en-GB" sz="2400" b="1" dirty="0" smtClean="0"/>
              <a:t>What are selective schools?</a:t>
            </a:r>
            <a:endParaRPr lang="en-GB" sz="2400" b="1" dirty="0"/>
          </a:p>
          <a:p>
            <a:pPr>
              <a:defRPr/>
            </a:pPr>
            <a:r>
              <a:rPr lang="en-GB" sz="2400" dirty="0"/>
              <a:t>Schools that offer places based on ability and aptitude require each applicant’s child to be tested. These include:</a:t>
            </a:r>
          </a:p>
          <a:p>
            <a:pPr marL="342900" indent="-342900">
              <a:buFont typeface="Arial" panose="020B0604020202020204" pitchFamily="34" charset="0"/>
              <a:buChar char="•"/>
              <a:defRPr/>
            </a:pPr>
            <a:r>
              <a:rPr lang="en-GB" sz="2400" dirty="0"/>
              <a:t>grammar schools;</a:t>
            </a:r>
          </a:p>
          <a:p>
            <a:pPr marL="342900" indent="-342900">
              <a:buFont typeface="Arial" panose="020B0604020202020204" pitchFamily="34" charset="0"/>
              <a:buChar char="•"/>
              <a:defRPr/>
            </a:pPr>
            <a:r>
              <a:rPr lang="en-GB" sz="2400" dirty="0"/>
              <a:t>partially selective (‘bilateral’) schools;</a:t>
            </a:r>
          </a:p>
          <a:p>
            <a:pPr marL="342900" indent="-342900">
              <a:buFont typeface="Arial" panose="020B0604020202020204" pitchFamily="34" charset="0"/>
              <a:buChar char="•"/>
              <a:defRPr/>
            </a:pPr>
            <a:r>
              <a:rPr lang="en-GB" sz="2400" dirty="0"/>
              <a:t>schools which band applicants by ability to achieve a comprehensive intake;</a:t>
            </a:r>
          </a:p>
          <a:p>
            <a:pPr marL="342900" indent="-342900">
              <a:buFont typeface="Arial" panose="020B0604020202020204" pitchFamily="34" charset="0"/>
              <a:buChar char="•"/>
              <a:defRPr/>
            </a:pPr>
            <a:r>
              <a:rPr lang="en-GB" sz="2400" dirty="0" smtClean="0"/>
              <a:t>schools </a:t>
            </a:r>
            <a:r>
              <a:rPr lang="en-GB" sz="2400" dirty="0"/>
              <a:t>which select up to 10% of their cohort by aptitude in a prescribed subject.</a:t>
            </a:r>
          </a:p>
        </p:txBody>
      </p:sp>
    </p:spTree>
    <p:extLst>
      <p:ext uri="{BB962C8B-B14F-4D97-AF65-F5344CB8AC3E}">
        <p14:creationId xmlns:p14="http://schemas.microsoft.com/office/powerpoint/2010/main" val="3352543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FREE SCHOOL MEALS</a:t>
            </a:r>
            <a:endParaRPr lang="en-GB" dirty="0"/>
          </a:p>
        </p:txBody>
      </p:sp>
      <p:sp>
        <p:nvSpPr>
          <p:cNvPr id="3" name="Content Placeholder 2"/>
          <p:cNvSpPr>
            <a:spLocks noGrp="1"/>
          </p:cNvSpPr>
          <p:nvPr>
            <p:ph sz="half" idx="1"/>
          </p:nvPr>
        </p:nvSpPr>
        <p:spPr>
          <a:xfrm>
            <a:off x="266700" y="1516381"/>
            <a:ext cx="5200441" cy="4251960"/>
          </a:xfrm>
        </p:spPr>
        <p:txBody>
          <a:bodyPr/>
          <a:lstStyle/>
          <a:p>
            <a:pPr algn="ctr"/>
            <a:r>
              <a:rPr lang="en-GB" b="1" dirty="0" smtClean="0">
                <a:solidFill>
                  <a:srgbClr val="0169B4"/>
                </a:solidFill>
                <a:latin typeface="+mn-lt"/>
              </a:rPr>
              <a:t>DO NOT FORGET </a:t>
            </a:r>
          </a:p>
          <a:p>
            <a:pPr algn="ctr"/>
            <a:r>
              <a:rPr lang="en-GB" dirty="0" smtClean="0">
                <a:latin typeface="+mn-lt"/>
              </a:rPr>
              <a:t>Only children eligible for free school meals get a lunch free of charge in secondary school.</a:t>
            </a:r>
          </a:p>
          <a:p>
            <a:endParaRPr lang="en-GB" dirty="0">
              <a:latin typeface="+mn-lt"/>
            </a:endParaRPr>
          </a:p>
          <a:p>
            <a:pPr algn="ctr"/>
            <a:r>
              <a:rPr lang="en-GB" b="1" dirty="0" smtClean="0">
                <a:solidFill>
                  <a:srgbClr val="0169B4"/>
                </a:solidFill>
                <a:latin typeface="+mn-lt"/>
              </a:rPr>
              <a:t>EAT FOR FREE</a:t>
            </a:r>
          </a:p>
          <a:p>
            <a:pPr algn="ctr"/>
            <a:r>
              <a:rPr lang="en-GB" dirty="0" smtClean="0">
                <a:latin typeface="+mn-lt"/>
              </a:rPr>
              <a:t>All year 6 children in a primary school in Newham are given a free lunch every day. </a:t>
            </a:r>
          </a:p>
          <a:p>
            <a:pPr algn="ctr"/>
            <a:r>
              <a:rPr lang="en-GB" dirty="0" smtClean="0">
                <a:latin typeface="+mn-lt"/>
              </a:rPr>
              <a:t>Children at secondary school do not eat for free unless they are eligible for free school meals, so you may need to budget for the cost of a lunch from September 2024. </a:t>
            </a:r>
            <a:endParaRPr lang="en-GB" dirty="0">
              <a:latin typeface="+mn-lt"/>
            </a:endParaRPr>
          </a:p>
        </p:txBody>
      </p:sp>
      <p:sp>
        <p:nvSpPr>
          <p:cNvPr id="4" name="Content Placeholder 3"/>
          <p:cNvSpPr>
            <a:spLocks noGrp="1"/>
          </p:cNvSpPr>
          <p:nvPr>
            <p:ph sz="half" idx="2"/>
          </p:nvPr>
        </p:nvSpPr>
        <p:spPr>
          <a:xfrm>
            <a:off x="6096000" y="1454332"/>
            <a:ext cx="5137210" cy="4233036"/>
          </a:xfrm>
        </p:spPr>
        <p:txBody>
          <a:bodyPr>
            <a:noAutofit/>
          </a:bodyPr>
          <a:lstStyle/>
          <a:p>
            <a:pPr algn="ctr"/>
            <a:r>
              <a:rPr lang="en-GB" sz="1800" b="1" dirty="0" smtClean="0">
                <a:solidFill>
                  <a:srgbClr val="0169B4"/>
                </a:solidFill>
                <a:latin typeface="+mn-lt"/>
              </a:rPr>
              <a:t>APPLY FOR FREE SCHOOL MEALS</a:t>
            </a:r>
            <a:endParaRPr lang="en-GB" sz="1800" dirty="0" smtClean="0">
              <a:latin typeface="+mn-lt"/>
            </a:endParaRPr>
          </a:p>
          <a:p>
            <a:pPr algn="ctr"/>
            <a:r>
              <a:rPr lang="en-GB" sz="1800" dirty="0" smtClean="0">
                <a:latin typeface="+mn-lt"/>
              </a:rPr>
              <a:t>If you have not already applied for free school meals apply as soon as possible.</a:t>
            </a:r>
          </a:p>
          <a:p>
            <a:pPr algn="ctr"/>
            <a:endParaRPr lang="en-GB" sz="1800" dirty="0">
              <a:solidFill>
                <a:schemeClr val="accent1">
                  <a:lumMod val="50000"/>
                </a:schemeClr>
              </a:solidFill>
              <a:latin typeface="+mn-lt"/>
            </a:endParaRPr>
          </a:p>
          <a:p>
            <a:pPr algn="ctr"/>
            <a:r>
              <a:rPr lang="en-GB" sz="1800" dirty="0" smtClean="0">
                <a:latin typeface="+mn-lt"/>
              </a:rPr>
              <a:t>Your primary school can tell you if you have already applied and if your child is eligible.</a:t>
            </a:r>
          </a:p>
          <a:p>
            <a:pPr algn="ctr"/>
            <a:endParaRPr lang="en-GB" sz="1800" dirty="0">
              <a:latin typeface="+mn-lt"/>
            </a:endParaRPr>
          </a:p>
          <a:p>
            <a:pPr algn="ctr"/>
            <a:r>
              <a:rPr lang="en-GB" sz="1800" dirty="0" smtClean="0">
                <a:latin typeface="+mn-lt"/>
              </a:rPr>
              <a:t>Pupil Services review all applications in the system every week to see if any not eligible becomes </a:t>
            </a:r>
            <a:r>
              <a:rPr lang="en-GB" sz="1800" smtClean="0">
                <a:latin typeface="+mn-lt"/>
              </a:rPr>
              <a:t>eligible.</a:t>
            </a:r>
          </a:p>
          <a:p>
            <a:pPr algn="ctr"/>
            <a:endParaRPr lang="en-GB" sz="1800" dirty="0">
              <a:latin typeface="+mn-lt"/>
            </a:endParaRPr>
          </a:p>
          <a:p>
            <a:pPr algn="ctr"/>
            <a:r>
              <a:rPr lang="en-GB" sz="1800" dirty="0" smtClean="0">
                <a:latin typeface="+mn-lt"/>
              </a:rPr>
              <a:t>If you are not eligible you will have to give your child dinner money or provide packed lunch.</a:t>
            </a:r>
            <a:endParaRPr lang="en-GB" sz="1800" dirty="0">
              <a:latin typeface="+mn-lt"/>
            </a:endParaRPr>
          </a:p>
        </p:txBody>
      </p:sp>
    </p:spTree>
    <p:extLst>
      <p:ext uri="{BB962C8B-B14F-4D97-AF65-F5344CB8AC3E}">
        <p14:creationId xmlns:p14="http://schemas.microsoft.com/office/powerpoint/2010/main" val="3422160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FINAL WORDS OF SUPPORT</a:t>
            </a:r>
            <a:endParaRPr lang="en-GB" dirty="0"/>
          </a:p>
        </p:txBody>
      </p:sp>
      <p:sp>
        <p:nvSpPr>
          <p:cNvPr id="3" name="Rectangle 2"/>
          <p:cNvSpPr/>
          <p:nvPr/>
        </p:nvSpPr>
        <p:spPr>
          <a:xfrm>
            <a:off x="931817" y="1602378"/>
            <a:ext cx="10389325" cy="2246769"/>
          </a:xfrm>
          <a:prstGeom prst="rect">
            <a:avLst/>
          </a:prstGeom>
        </p:spPr>
        <p:txBody>
          <a:bodyPr wrap="square">
            <a:spAutoFit/>
          </a:bodyPr>
          <a:lstStyle/>
          <a:p>
            <a:pPr lvl="0" algn="ctr"/>
            <a:r>
              <a:rPr lang="en-GB" altLang="en-US" sz="2000" b="1" dirty="0">
                <a:solidFill>
                  <a:srgbClr val="7030A0"/>
                </a:solidFill>
                <a:ea typeface="ＭＳ Ｐゴシック" panose="020B0600070205080204" pitchFamily="34" charset="-128"/>
              </a:rPr>
              <a:t>Manage everyone’s expectations from the </a:t>
            </a:r>
            <a:r>
              <a:rPr lang="en-GB" altLang="en-US" sz="2000" b="1" dirty="0" smtClean="0">
                <a:solidFill>
                  <a:srgbClr val="7030A0"/>
                </a:solidFill>
                <a:ea typeface="ＭＳ Ｐゴシック" panose="020B0600070205080204" pitchFamily="34" charset="-128"/>
              </a:rPr>
              <a:t>start, including your own!</a:t>
            </a:r>
            <a:endParaRPr lang="en-GB" altLang="en-US" sz="2000" b="1" dirty="0">
              <a:solidFill>
                <a:srgbClr val="7030A0"/>
              </a:solidFill>
              <a:ea typeface="ＭＳ Ｐゴシック" panose="020B0600070205080204" pitchFamily="34" charset="-128"/>
            </a:endParaRPr>
          </a:p>
          <a:p>
            <a:pPr algn="ctr"/>
            <a:endParaRPr lang="en-GB" altLang="en-US" sz="2000" dirty="0">
              <a:ea typeface="ＭＳ Ｐゴシック" panose="020B0600070205080204" pitchFamily="34" charset="-128"/>
            </a:endParaRPr>
          </a:p>
          <a:p>
            <a:pPr algn="ctr"/>
            <a:r>
              <a:rPr lang="en-GB" altLang="en-US" sz="2000" dirty="0">
                <a:ea typeface="ＭＳ Ｐゴシック" panose="020B0600070205080204" pitchFamily="34" charset="-128"/>
              </a:rPr>
              <a:t>Never forget not getting your 1</a:t>
            </a:r>
            <a:r>
              <a:rPr lang="en-GB" altLang="en-US" sz="2000" baseline="30000" dirty="0">
                <a:ea typeface="ＭＳ Ｐゴシック" panose="020B0600070205080204" pitchFamily="34" charset="-128"/>
              </a:rPr>
              <a:t>st</a:t>
            </a:r>
            <a:r>
              <a:rPr lang="en-GB" altLang="en-US" sz="2000" dirty="0">
                <a:ea typeface="ＭＳ Ｐゴシック" panose="020B0600070205080204" pitchFamily="34" charset="-128"/>
              </a:rPr>
              <a:t> preference is not the end of the world. </a:t>
            </a:r>
          </a:p>
          <a:p>
            <a:pPr algn="ctr"/>
            <a:r>
              <a:rPr lang="en-GB" altLang="en-US" sz="2000" dirty="0">
                <a:ea typeface="ＭＳ Ｐゴシック" panose="020B0600070205080204" pitchFamily="34" charset="-128"/>
              </a:rPr>
              <a:t>Always remember a child who wants to learn will achieve their best in any school </a:t>
            </a:r>
          </a:p>
          <a:p>
            <a:pPr algn="ctr"/>
            <a:endParaRPr lang="en-GB" altLang="en-US" sz="2000" dirty="0">
              <a:ea typeface="ＭＳ Ｐゴシック" panose="020B0600070205080204" pitchFamily="34" charset="-128"/>
            </a:endParaRPr>
          </a:p>
          <a:p>
            <a:pPr algn="ctr"/>
            <a:r>
              <a:rPr lang="en-GB" altLang="en-US" sz="2000" dirty="0">
                <a:ea typeface="ＭＳ Ｐゴシック" panose="020B0600070205080204" pitchFamily="34" charset="-128"/>
              </a:rPr>
              <a:t>Ensure your child is happy and confident about any school they will be attending, whichever school that is.</a:t>
            </a:r>
          </a:p>
        </p:txBody>
      </p:sp>
      <p:pic>
        <p:nvPicPr>
          <p:cNvPr id="4" name="Picture 3"/>
          <p:cNvPicPr>
            <a:picLocks noChangeAspect="1"/>
          </p:cNvPicPr>
          <p:nvPr/>
        </p:nvPicPr>
        <p:blipFill>
          <a:blip r:embed="rId2"/>
          <a:stretch>
            <a:fillRect/>
          </a:stretch>
        </p:blipFill>
        <p:spPr>
          <a:xfrm>
            <a:off x="714102" y="3762103"/>
            <a:ext cx="3492137" cy="1936733"/>
          </a:xfrm>
          <a:prstGeom prst="rect">
            <a:avLst/>
          </a:prstGeom>
        </p:spPr>
      </p:pic>
      <p:pic>
        <p:nvPicPr>
          <p:cNvPr id="5" name="Picture 4" descr="Smiley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371" y="3970184"/>
            <a:ext cx="2142307" cy="2046515"/>
          </a:xfrm>
          <a:prstGeom prst="rect">
            <a:avLst/>
          </a:prstGeom>
        </p:spPr>
      </p:pic>
      <p:pic>
        <p:nvPicPr>
          <p:cNvPr id="6" name="Picture 5"/>
          <p:cNvPicPr>
            <a:picLocks noChangeAspect="1"/>
          </p:cNvPicPr>
          <p:nvPr/>
        </p:nvPicPr>
        <p:blipFill>
          <a:blip r:embed="rId2"/>
          <a:stretch>
            <a:fillRect/>
          </a:stretch>
        </p:blipFill>
        <p:spPr>
          <a:xfrm>
            <a:off x="8133806" y="3762103"/>
            <a:ext cx="3490503" cy="1936733"/>
          </a:xfrm>
          <a:prstGeom prst="rect">
            <a:avLst/>
          </a:prstGeom>
        </p:spPr>
      </p:pic>
    </p:spTree>
    <p:extLst>
      <p:ext uri="{BB962C8B-B14F-4D97-AF65-F5344CB8AC3E}">
        <p14:creationId xmlns:p14="http://schemas.microsoft.com/office/powerpoint/2010/main" val="9116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278303"/>
            <a:ext cx="9731997" cy="1010566"/>
          </a:xfrm>
        </p:spPr>
        <p:txBody>
          <a:bodyPr>
            <a:normAutofit fontScale="90000"/>
          </a:bodyPr>
          <a:lstStyle/>
          <a:p>
            <a:r>
              <a:rPr lang="en-GB" dirty="0" smtClean="0"/>
              <a:t/>
            </a:r>
            <a:br>
              <a:rPr lang="en-GB" dirty="0" smtClean="0"/>
            </a:br>
            <a:r>
              <a:rPr lang="en-GB" dirty="0" smtClean="0"/>
              <a:t>OUR COMPOSITE PROSPECTUS</a:t>
            </a:r>
            <a:r>
              <a:rPr lang="en-GB" dirty="0"/>
              <a:t/>
            </a:r>
            <a:br>
              <a:rPr lang="en-GB" dirty="0"/>
            </a:br>
            <a:r>
              <a:rPr lang="en-GB" dirty="0" smtClean="0"/>
              <a:t>AUTUMN 2023 EDITION </a:t>
            </a:r>
            <a:endParaRPr lang="en-GB" dirty="0"/>
          </a:p>
        </p:txBody>
      </p:sp>
      <p:sp>
        <p:nvSpPr>
          <p:cNvPr id="3" name="Rectangle 2"/>
          <p:cNvSpPr/>
          <p:nvPr/>
        </p:nvSpPr>
        <p:spPr>
          <a:xfrm>
            <a:off x="296092" y="1393371"/>
            <a:ext cx="11103428" cy="4875181"/>
          </a:xfrm>
          <a:prstGeom prst="rect">
            <a:avLst/>
          </a:prstGeom>
        </p:spPr>
        <p:txBody>
          <a:bodyPr wrap="square">
            <a:spAutoFit/>
          </a:bodyPr>
          <a:lstStyle/>
          <a:p>
            <a:pPr lvl="0" eaLnBrk="0" fontAlgn="base" hangingPunct="0">
              <a:spcBef>
                <a:spcPct val="20000"/>
              </a:spcBef>
              <a:spcAft>
                <a:spcPct val="0"/>
              </a:spcAft>
              <a:buClr>
                <a:srgbClr val="D10074"/>
              </a:buClr>
            </a:pPr>
            <a:r>
              <a:rPr lang="en-GB" altLang="en-US" sz="2400" b="1" kern="0" dirty="0">
                <a:solidFill>
                  <a:srgbClr val="E5232E"/>
                </a:solidFill>
                <a:latin typeface="Arial"/>
                <a:ea typeface="ＭＳ Ｐゴシック" panose="020B0600070205080204" pitchFamily="34" charset="-128"/>
              </a:rPr>
              <a:t>Step 2 </a:t>
            </a:r>
          </a:p>
          <a:p>
            <a:pPr lvl="0" eaLnBrk="0" fontAlgn="base" hangingPunct="0">
              <a:spcBef>
                <a:spcPct val="20000"/>
              </a:spcBef>
              <a:spcAft>
                <a:spcPct val="0"/>
              </a:spcAft>
              <a:buClr>
                <a:srgbClr val="D10074"/>
              </a:buClr>
            </a:pPr>
            <a:r>
              <a:rPr lang="en-GB" altLang="en-US" sz="2400" kern="0" dirty="0">
                <a:solidFill>
                  <a:srgbClr val="000000"/>
                </a:solidFill>
                <a:latin typeface="Arial"/>
                <a:ea typeface="ＭＳ Ｐゴシック" panose="020B0600070205080204" pitchFamily="34" charset="-128"/>
              </a:rPr>
              <a:t>In early September primary schools will issue the autumn </a:t>
            </a:r>
            <a:r>
              <a:rPr lang="en-GB" altLang="en-US" sz="2400" kern="0" dirty="0" smtClean="0">
                <a:solidFill>
                  <a:srgbClr val="000000"/>
                </a:solidFill>
                <a:latin typeface="Arial"/>
                <a:ea typeface="ＭＳ Ｐゴシック" panose="020B0600070205080204" pitchFamily="34" charset="-128"/>
              </a:rPr>
              <a:t>2023 </a:t>
            </a:r>
            <a:r>
              <a:rPr lang="en-GB" altLang="en-US" sz="2400" kern="0" dirty="0">
                <a:solidFill>
                  <a:srgbClr val="000000"/>
                </a:solidFill>
                <a:latin typeface="Arial"/>
                <a:ea typeface="ＭＳ Ｐゴシック" panose="020B0600070205080204" pitchFamily="34" charset="-128"/>
              </a:rPr>
              <a:t>edition of: </a:t>
            </a:r>
            <a:endParaRPr lang="en-GB" altLang="en-US" sz="2400" b="1" kern="0" dirty="0">
              <a:solidFill>
                <a:srgbClr val="E5232E"/>
              </a:solidFill>
              <a:latin typeface="Arial"/>
              <a:ea typeface="ＭＳ Ｐゴシック" panose="020B0600070205080204" pitchFamily="34" charset="-128"/>
            </a:endParaRPr>
          </a:p>
          <a:p>
            <a:pPr lvl="0" eaLnBrk="0" fontAlgn="base" hangingPunct="0">
              <a:lnSpc>
                <a:spcPct val="100000"/>
              </a:lnSpc>
              <a:spcBef>
                <a:spcPct val="20000"/>
              </a:spcBef>
              <a:spcAft>
                <a:spcPct val="0"/>
              </a:spcAft>
              <a:buClr>
                <a:srgbClr val="D10074"/>
              </a:buClr>
            </a:pPr>
            <a:r>
              <a:rPr lang="en-GB" altLang="en-US" sz="2400" b="1" kern="0" dirty="0">
                <a:solidFill>
                  <a:srgbClr val="E5232E"/>
                </a:solidFill>
                <a:latin typeface="Arial"/>
                <a:ea typeface="ＭＳ Ｐゴシック" panose="020B0600070205080204" pitchFamily="34" charset="-128"/>
              </a:rPr>
              <a:t>        </a:t>
            </a:r>
            <a:r>
              <a:rPr lang="en-GB" altLang="en-US" sz="2400" b="1" kern="0" dirty="0" smtClean="0">
                <a:solidFill>
                  <a:srgbClr val="E5232E"/>
                </a:solidFill>
                <a:latin typeface="Arial"/>
                <a:ea typeface="ＭＳ Ｐゴシック" panose="020B0600070205080204" pitchFamily="34" charset="-128"/>
              </a:rPr>
              <a:t>                        </a:t>
            </a:r>
            <a:r>
              <a:rPr lang="en-GB" altLang="en-US" sz="2400" b="1" kern="0" dirty="0">
                <a:solidFill>
                  <a:srgbClr val="E5232E"/>
                </a:solidFill>
                <a:latin typeface="Arial"/>
                <a:ea typeface="ＭＳ Ｐゴシック" panose="020B0600070205080204" pitchFamily="34" charset="-128"/>
              </a:rPr>
              <a:t>‘We are going to secondary school’ guide</a:t>
            </a:r>
          </a:p>
          <a:p>
            <a:pPr lvl="0" eaLnBrk="0" fontAlgn="base" hangingPunct="0">
              <a:lnSpc>
                <a:spcPct val="100000"/>
              </a:lnSpc>
              <a:spcBef>
                <a:spcPct val="20000"/>
              </a:spcBef>
              <a:spcAft>
                <a:spcPct val="0"/>
              </a:spcAft>
              <a:buClr>
                <a:srgbClr val="D10074"/>
              </a:buClr>
            </a:pPr>
            <a:r>
              <a:rPr lang="en-GB" altLang="en-US" sz="2400" kern="0" dirty="0">
                <a:solidFill>
                  <a:srgbClr val="000000"/>
                </a:solidFill>
                <a:latin typeface="Arial"/>
                <a:ea typeface="ＭＳ Ｐゴシック" panose="020B0600070205080204" pitchFamily="34" charset="-128"/>
              </a:rPr>
              <a:t>          </a:t>
            </a:r>
            <a:r>
              <a:rPr lang="en-GB" altLang="en-US" sz="2400" kern="0" dirty="0" smtClean="0">
                <a:solidFill>
                  <a:srgbClr val="000000"/>
                </a:solidFill>
                <a:latin typeface="Arial"/>
                <a:ea typeface="ＭＳ Ｐゴシック" panose="020B0600070205080204" pitchFamily="34" charset="-128"/>
              </a:rPr>
              <a:t>                               </a:t>
            </a:r>
            <a:r>
              <a:rPr lang="en-GB" altLang="en-US" sz="1600" kern="0" dirty="0" smtClean="0">
                <a:solidFill>
                  <a:srgbClr val="000000"/>
                </a:solidFill>
                <a:latin typeface="Arial"/>
                <a:ea typeface="ＭＳ Ｐゴシック" panose="020B0600070205080204" pitchFamily="34" charset="-128"/>
              </a:rPr>
              <a:t>Officially </a:t>
            </a:r>
            <a:r>
              <a:rPr lang="en-GB" altLang="en-US" sz="1600" kern="0" dirty="0">
                <a:solidFill>
                  <a:srgbClr val="000000"/>
                </a:solidFill>
                <a:latin typeface="Arial"/>
                <a:ea typeface="ＭＳ Ｐゴシック" panose="020B0600070205080204" pitchFamily="34" charset="-128"/>
              </a:rPr>
              <a:t>known as our composite prospectus </a:t>
            </a:r>
            <a:r>
              <a:rPr lang="en-GB" altLang="en-US" sz="1600" kern="0" dirty="0" smtClean="0">
                <a:solidFill>
                  <a:srgbClr val="000000"/>
                </a:solidFill>
                <a:latin typeface="Arial"/>
                <a:ea typeface="ＭＳ Ｐゴシック" panose="020B0600070205080204" pitchFamily="34" charset="-128"/>
              </a:rPr>
              <a:t/>
            </a:r>
            <a:br>
              <a:rPr lang="en-GB" altLang="en-US" sz="1600" kern="0" dirty="0" smtClean="0">
                <a:solidFill>
                  <a:srgbClr val="000000"/>
                </a:solidFill>
                <a:latin typeface="Arial"/>
                <a:ea typeface="ＭＳ Ｐゴシック" panose="020B0600070205080204" pitchFamily="34" charset="-128"/>
              </a:rPr>
            </a:br>
            <a:endParaRPr lang="en-GB" altLang="en-US" sz="2400" kern="0" dirty="0">
              <a:solidFill>
                <a:srgbClr val="000000"/>
              </a:solidFill>
              <a:latin typeface="Arial"/>
              <a:ea typeface="ＭＳ Ｐゴシック" panose="020B0600070205080204" pitchFamily="34" charset="-128"/>
            </a:endParaRPr>
          </a:p>
          <a:p>
            <a:pPr algn="ctr" eaLnBrk="0" fontAlgn="base" hangingPunct="0">
              <a:spcBef>
                <a:spcPct val="20000"/>
              </a:spcBef>
              <a:spcAft>
                <a:spcPct val="0"/>
              </a:spcAft>
              <a:buClr>
                <a:srgbClr val="D10074"/>
              </a:buClr>
            </a:pPr>
            <a:r>
              <a:rPr lang="en-GB" altLang="en-US" sz="2400" kern="0" dirty="0" smtClean="0">
                <a:solidFill>
                  <a:srgbClr val="000000"/>
                </a:solidFill>
                <a:latin typeface="Arial"/>
                <a:ea typeface="ＭＳ Ｐゴシック" panose="020B0600070205080204" pitchFamily="34" charset="-128"/>
              </a:rPr>
              <a:t>Take </a:t>
            </a:r>
            <a:r>
              <a:rPr lang="en-GB" altLang="en-US" sz="2400" kern="0" dirty="0">
                <a:solidFill>
                  <a:srgbClr val="000000"/>
                </a:solidFill>
                <a:latin typeface="Arial"/>
                <a:ea typeface="ＭＳ Ｐゴシック" panose="020B0600070205080204" pitchFamily="34" charset="-128"/>
              </a:rPr>
              <a:t>time to </a:t>
            </a:r>
            <a:r>
              <a:rPr lang="en-GB" altLang="en-US" sz="2400" kern="0" dirty="0" smtClean="0">
                <a:solidFill>
                  <a:srgbClr val="000000"/>
                </a:solidFill>
                <a:latin typeface="Arial"/>
                <a:ea typeface="ＭＳ Ｐゴシック" panose="020B0600070205080204" pitchFamily="34" charset="-128"/>
              </a:rPr>
              <a:t>read </a:t>
            </a:r>
            <a:r>
              <a:rPr lang="en-GB" altLang="en-US" sz="2400" kern="0" dirty="0">
                <a:solidFill>
                  <a:srgbClr val="000000"/>
                </a:solidFill>
                <a:latin typeface="Arial"/>
                <a:ea typeface="ＭＳ Ｐゴシック" panose="020B0600070205080204" pitchFamily="34" charset="-128"/>
              </a:rPr>
              <a:t>this guide </a:t>
            </a:r>
            <a:r>
              <a:rPr lang="en-GB" altLang="en-US" sz="2400" kern="0" dirty="0" smtClean="0">
                <a:solidFill>
                  <a:srgbClr val="000000"/>
                </a:solidFill>
                <a:latin typeface="Arial"/>
                <a:ea typeface="ＭＳ Ｐゴシック" panose="020B0600070205080204" pitchFamily="34" charset="-128"/>
              </a:rPr>
              <a:t>from cover to cover, </a:t>
            </a:r>
            <a:r>
              <a:rPr lang="en-GB" altLang="en-US" sz="2400" kern="0" dirty="0">
                <a:solidFill>
                  <a:srgbClr val="000000"/>
                </a:solidFill>
                <a:latin typeface="Arial"/>
                <a:ea typeface="ＭＳ Ｐゴシック" panose="020B0600070205080204" pitchFamily="34" charset="-128"/>
              </a:rPr>
              <a:t>it </a:t>
            </a:r>
            <a:r>
              <a:rPr lang="en-GB" altLang="en-US" sz="2400" kern="0" dirty="0" smtClean="0">
                <a:solidFill>
                  <a:srgbClr val="000000"/>
                </a:solidFill>
                <a:latin typeface="Arial"/>
                <a:ea typeface="ＭＳ Ｐゴシック" panose="020B0600070205080204" pitchFamily="34" charset="-128"/>
              </a:rPr>
              <a:t>explains the process </a:t>
            </a:r>
            <a:r>
              <a:rPr lang="en-GB" altLang="en-US" sz="2400" kern="0" dirty="0">
                <a:solidFill>
                  <a:srgbClr val="000000"/>
                </a:solidFill>
                <a:latin typeface="Arial"/>
                <a:ea typeface="ＭＳ Ｐゴシック" panose="020B0600070205080204" pitchFamily="34" charset="-128"/>
              </a:rPr>
              <a:t>in </a:t>
            </a:r>
            <a:r>
              <a:rPr lang="en-GB" altLang="en-US" sz="2400" kern="0" dirty="0" smtClean="0">
                <a:solidFill>
                  <a:srgbClr val="000000"/>
                </a:solidFill>
                <a:latin typeface="Arial"/>
                <a:ea typeface="ＭＳ Ｐゴシック" panose="020B0600070205080204" pitchFamily="34" charset="-128"/>
              </a:rPr>
              <a:t>detail </a:t>
            </a:r>
            <a:r>
              <a:rPr lang="en-GB" altLang="en-US" sz="2400" kern="0" dirty="0">
                <a:solidFill>
                  <a:srgbClr val="000000"/>
                </a:solidFill>
                <a:latin typeface="Arial"/>
                <a:ea typeface="ＭＳ Ｐゴシック" panose="020B0600070205080204" pitchFamily="34" charset="-128"/>
              </a:rPr>
              <a:t>and </a:t>
            </a:r>
            <a:r>
              <a:rPr lang="en-GB" altLang="en-US" sz="2400" kern="0" dirty="0" smtClean="0">
                <a:solidFill>
                  <a:srgbClr val="000000"/>
                </a:solidFill>
                <a:latin typeface="Arial"/>
                <a:ea typeface="ＭＳ Ｐゴシック" panose="020B0600070205080204" pitchFamily="34" charset="-128"/>
              </a:rPr>
              <a:t>includes important information about going regularly attending school.</a:t>
            </a:r>
            <a:endParaRPr lang="en-GB" altLang="en-US" sz="2400" kern="0" dirty="0">
              <a:solidFill>
                <a:srgbClr val="000000"/>
              </a:solidFill>
              <a:latin typeface="Arial"/>
              <a:ea typeface="ＭＳ Ｐゴシック" panose="020B0600070205080204" pitchFamily="34" charset="-128"/>
            </a:endParaRPr>
          </a:p>
          <a:p>
            <a:pPr lvl="0" algn="ctr" eaLnBrk="0" fontAlgn="base" hangingPunct="0">
              <a:spcBef>
                <a:spcPct val="20000"/>
              </a:spcBef>
              <a:spcAft>
                <a:spcPct val="0"/>
              </a:spcAft>
              <a:buClr>
                <a:srgbClr val="D10074"/>
              </a:buClr>
            </a:pPr>
            <a:endParaRPr lang="en-GB" altLang="en-US" sz="2400" kern="0" dirty="0">
              <a:solidFill>
                <a:srgbClr val="000000"/>
              </a:solidFill>
              <a:latin typeface="Arial"/>
              <a:ea typeface="ＭＳ Ｐゴシック" panose="020B0600070205080204" pitchFamily="34" charset="-128"/>
            </a:endParaRPr>
          </a:p>
          <a:p>
            <a:pPr lvl="0" algn="ctr" eaLnBrk="0" fontAlgn="base" hangingPunct="0">
              <a:spcBef>
                <a:spcPct val="20000"/>
              </a:spcBef>
              <a:spcAft>
                <a:spcPct val="0"/>
              </a:spcAft>
              <a:buClr>
                <a:srgbClr val="D10074"/>
              </a:buClr>
            </a:pPr>
            <a:r>
              <a:rPr lang="en-GB" altLang="en-US" sz="2400" b="1" kern="0" dirty="0" smtClean="0">
                <a:solidFill>
                  <a:srgbClr val="E5232E"/>
                </a:solidFill>
                <a:latin typeface="Arial"/>
                <a:ea typeface="ＭＳ Ｐゴシック" panose="020B0600070205080204" pitchFamily="34" charset="-128"/>
              </a:rPr>
              <a:t>Note: </a:t>
            </a:r>
            <a:r>
              <a:rPr lang="en-GB" altLang="en-US" sz="2400" kern="0" dirty="0" smtClean="0">
                <a:solidFill>
                  <a:srgbClr val="000000"/>
                </a:solidFill>
                <a:latin typeface="Arial"/>
                <a:ea typeface="ＭＳ Ｐゴシック" panose="020B0600070205080204" pitchFamily="34" charset="-128"/>
              </a:rPr>
              <a:t>Families who do </a:t>
            </a:r>
            <a:r>
              <a:rPr lang="en-GB" altLang="en-US" sz="2400" kern="0" dirty="0">
                <a:solidFill>
                  <a:srgbClr val="000000"/>
                </a:solidFill>
                <a:latin typeface="Arial"/>
                <a:ea typeface="ＭＳ Ｐゴシック" panose="020B0600070205080204" pitchFamily="34" charset="-128"/>
              </a:rPr>
              <a:t>not live in Newham </a:t>
            </a:r>
            <a:r>
              <a:rPr lang="en-GB" altLang="en-US" sz="2400" kern="0" dirty="0" smtClean="0">
                <a:solidFill>
                  <a:srgbClr val="000000"/>
                </a:solidFill>
                <a:latin typeface="Arial"/>
                <a:ea typeface="ＭＳ Ｐゴシック" panose="020B0600070205080204" pitchFamily="34" charset="-128"/>
              </a:rPr>
              <a:t>whose child attends </a:t>
            </a:r>
            <a:r>
              <a:rPr lang="en-GB" altLang="en-US" sz="2400" kern="0" dirty="0">
                <a:solidFill>
                  <a:srgbClr val="000000"/>
                </a:solidFill>
                <a:latin typeface="Arial"/>
                <a:ea typeface="ＭＳ Ｐゴシック" panose="020B0600070205080204" pitchFamily="34" charset="-128"/>
              </a:rPr>
              <a:t>a </a:t>
            </a:r>
            <a:r>
              <a:rPr lang="en-GB" altLang="en-US" sz="2400" kern="0" dirty="0" smtClean="0">
                <a:solidFill>
                  <a:srgbClr val="000000"/>
                </a:solidFill>
                <a:latin typeface="Arial"/>
                <a:ea typeface="ＭＳ Ｐゴシック" panose="020B0600070205080204" pitchFamily="34" charset="-128"/>
              </a:rPr>
              <a:t>junior or primary </a:t>
            </a:r>
            <a:r>
              <a:rPr lang="en-GB" altLang="en-US" sz="2400" kern="0" dirty="0">
                <a:solidFill>
                  <a:srgbClr val="000000"/>
                </a:solidFill>
                <a:latin typeface="Arial"/>
                <a:ea typeface="ＭＳ Ｐゴシック" panose="020B0600070205080204" pitchFamily="34" charset="-128"/>
              </a:rPr>
              <a:t>school in Newham we are happy to give you a copy of our </a:t>
            </a:r>
            <a:r>
              <a:rPr lang="en-GB" altLang="en-US" sz="2400" kern="0" dirty="0" smtClean="0">
                <a:solidFill>
                  <a:srgbClr val="000000"/>
                </a:solidFill>
                <a:latin typeface="Arial"/>
                <a:ea typeface="ＭＳ Ｐゴシック" panose="020B0600070205080204" pitchFamily="34" charset="-128"/>
              </a:rPr>
              <a:t>guide but </a:t>
            </a:r>
            <a:r>
              <a:rPr lang="en-GB" altLang="en-US" sz="2400" kern="0" dirty="0">
                <a:solidFill>
                  <a:srgbClr val="000000"/>
                </a:solidFill>
                <a:latin typeface="Arial"/>
                <a:ea typeface="ＭＳ Ｐゴシック" panose="020B0600070205080204" pitchFamily="34" charset="-128"/>
              </a:rPr>
              <a:t>you must still follow your own borough’s processes detailed in their guide.</a:t>
            </a:r>
          </a:p>
          <a:p>
            <a:endParaRPr lang="en-GB" dirty="0"/>
          </a:p>
        </p:txBody>
      </p:sp>
    </p:spTree>
    <p:extLst>
      <p:ext uri="{BB962C8B-B14F-4D97-AF65-F5344CB8AC3E}">
        <p14:creationId xmlns:p14="http://schemas.microsoft.com/office/powerpoint/2010/main" val="214211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2" y="278303"/>
            <a:ext cx="9880042" cy="744585"/>
          </a:xfrm>
        </p:spPr>
        <p:txBody>
          <a:bodyPr>
            <a:normAutofit fontScale="90000"/>
          </a:bodyPr>
          <a:lstStyle/>
          <a:p>
            <a:r>
              <a:rPr lang="en-GB" dirty="0" smtClean="0"/>
              <a:t>WE ARE GOING TO SECONDARY SCHOOL </a:t>
            </a:r>
            <a:endParaRPr lang="en-GB" dirty="0"/>
          </a:p>
        </p:txBody>
      </p:sp>
      <p:sp>
        <p:nvSpPr>
          <p:cNvPr id="4" name="Content Placeholder 3"/>
          <p:cNvSpPr>
            <a:spLocks noGrp="1"/>
          </p:cNvSpPr>
          <p:nvPr>
            <p:ph sz="half" idx="4294967295"/>
          </p:nvPr>
        </p:nvSpPr>
        <p:spPr>
          <a:xfrm>
            <a:off x="0" y="1509459"/>
            <a:ext cx="12087497" cy="4485414"/>
          </a:xfrm>
        </p:spPr>
        <p:txBody>
          <a:bodyPr/>
          <a:lstStyle/>
          <a:p>
            <a:pPr marL="0" indent="0" algn="ctr">
              <a:buNone/>
            </a:pPr>
            <a:r>
              <a:rPr lang="en-GB" b="1" dirty="0" smtClean="0"/>
              <a:t>The Full </a:t>
            </a:r>
            <a:r>
              <a:rPr lang="en-GB" b="1" dirty="0"/>
              <a:t>Digital Version Available Newham website </a:t>
            </a:r>
            <a:r>
              <a:rPr lang="en-GB" b="1" dirty="0">
                <a:solidFill>
                  <a:srgbClr val="0070C0"/>
                </a:solidFill>
                <a:hlinkClick r:id="rId2"/>
              </a:rPr>
              <a:t>www.newham.gov.uk</a:t>
            </a:r>
            <a:r>
              <a:rPr lang="en-GB" b="1" dirty="0" smtClean="0">
                <a:solidFill>
                  <a:srgbClr val="0070C0"/>
                </a:solidFill>
                <a:hlinkClick r:id="rId2"/>
              </a:rPr>
              <a:t>/</a:t>
            </a:r>
            <a:endParaRPr lang="en-GB" b="1" dirty="0">
              <a:solidFill>
                <a:srgbClr val="0070C0"/>
              </a:solidFill>
            </a:endParaRPr>
          </a:p>
          <a:p>
            <a:pPr marL="0" indent="0" algn="ctr">
              <a:buNone/>
            </a:pPr>
            <a:r>
              <a:rPr lang="en-GB" b="1" dirty="0"/>
              <a:t>A Shorter Paper Version Will Be Issued To All Parents/Carers of Year 6 Children.</a:t>
            </a:r>
          </a:p>
          <a:p>
            <a:pPr algn="ctr"/>
            <a:endParaRPr lang="en-GB" b="1" dirty="0">
              <a:solidFill>
                <a:srgbClr val="0070C0"/>
              </a:solidFill>
            </a:endParaRPr>
          </a:p>
        </p:txBody>
      </p:sp>
      <p:pic>
        <p:nvPicPr>
          <p:cNvPr id="3" name="Picture 2"/>
          <p:cNvPicPr>
            <a:picLocks noChangeAspect="1"/>
          </p:cNvPicPr>
          <p:nvPr/>
        </p:nvPicPr>
        <p:blipFill>
          <a:blip r:embed="rId3"/>
          <a:stretch>
            <a:fillRect/>
          </a:stretch>
        </p:blipFill>
        <p:spPr>
          <a:xfrm>
            <a:off x="879565" y="2512845"/>
            <a:ext cx="2316481" cy="3247911"/>
          </a:xfrm>
          <a:prstGeom prst="rect">
            <a:avLst/>
          </a:prstGeom>
          <a:ln w="57150">
            <a:solidFill>
              <a:srgbClr val="009999"/>
            </a:solidFill>
          </a:ln>
        </p:spPr>
      </p:pic>
      <p:pic>
        <p:nvPicPr>
          <p:cNvPr id="7" name="Picture 6"/>
          <p:cNvPicPr>
            <a:picLocks noChangeAspect="1"/>
          </p:cNvPicPr>
          <p:nvPr/>
        </p:nvPicPr>
        <p:blipFill>
          <a:blip r:embed="rId3"/>
          <a:stretch>
            <a:fillRect/>
          </a:stretch>
        </p:blipFill>
        <p:spPr>
          <a:xfrm>
            <a:off x="4573741" y="2496656"/>
            <a:ext cx="2979037" cy="4176874"/>
          </a:xfrm>
          <a:prstGeom prst="rect">
            <a:avLst/>
          </a:prstGeom>
          <a:ln w="57150">
            <a:solidFill>
              <a:srgbClr val="009999"/>
            </a:solidFill>
          </a:ln>
        </p:spPr>
      </p:pic>
      <p:pic>
        <p:nvPicPr>
          <p:cNvPr id="8" name="Picture 7"/>
          <p:cNvPicPr>
            <a:picLocks noChangeAspect="1"/>
          </p:cNvPicPr>
          <p:nvPr/>
        </p:nvPicPr>
        <p:blipFill>
          <a:blip r:embed="rId3"/>
          <a:stretch>
            <a:fillRect/>
          </a:stretch>
        </p:blipFill>
        <p:spPr>
          <a:xfrm>
            <a:off x="8865327" y="2496656"/>
            <a:ext cx="2264228" cy="3174648"/>
          </a:xfrm>
          <a:prstGeom prst="rect">
            <a:avLst/>
          </a:prstGeom>
          <a:ln w="57150">
            <a:solidFill>
              <a:srgbClr val="009999"/>
            </a:solidFill>
          </a:ln>
        </p:spPr>
      </p:pic>
    </p:spTree>
    <p:extLst>
      <p:ext uri="{BB962C8B-B14F-4D97-AF65-F5344CB8AC3E}">
        <p14:creationId xmlns:p14="http://schemas.microsoft.com/office/powerpoint/2010/main" val="151746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 NEEDS TO APPLY?</a:t>
            </a:r>
            <a:endParaRPr lang="en-GB" dirty="0"/>
          </a:p>
        </p:txBody>
      </p:sp>
      <p:sp>
        <p:nvSpPr>
          <p:cNvPr id="3" name="Rectangle 2"/>
          <p:cNvSpPr/>
          <p:nvPr/>
        </p:nvSpPr>
        <p:spPr>
          <a:xfrm>
            <a:off x="287383" y="1541417"/>
            <a:ext cx="11730446" cy="4031873"/>
          </a:xfrm>
          <a:prstGeom prst="rect">
            <a:avLst/>
          </a:prstGeom>
        </p:spPr>
        <p:txBody>
          <a:bodyPr wrap="square">
            <a:spAutoFit/>
          </a:bodyPr>
          <a:lstStyle/>
          <a:p>
            <a:pPr algn="ctr">
              <a:defRPr/>
            </a:pPr>
            <a:r>
              <a:rPr lang="en-GB" altLang="en-US" sz="2800" dirty="0" smtClean="0">
                <a:latin typeface="Arial" panose="020B0604020202020204" pitchFamily="34" charset="0"/>
                <a:cs typeface="Arial" panose="020B0604020202020204" pitchFamily="34" charset="0"/>
              </a:rPr>
              <a:t>Parents/carers </a:t>
            </a:r>
            <a:r>
              <a:rPr lang="en-GB" altLang="en-US" sz="2800" dirty="0">
                <a:latin typeface="Arial" panose="020B0604020202020204" pitchFamily="34" charset="0"/>
                <a:cs typeface="Arial" panose="020B0604020202020204" pitchFamily="34" charset="0"/>
              </a:rPr>
              <a:t>of every child with a date of birth inclusive </a:t>
            </a:r>
            <a:r>
              <a:rPr lang="en-GB" altLang="en-US" sz="2800" dirty="0" smtClean="0">
                <a:latin typeface="Arial" panose="020B0604020202020204" pitchFamily="34" charset="0"/>
                <a:cs typeface="Arial" panose="020B0604020202020204" pitchFamily="34" charset="0"/>
              </a:rPr>
              <a:t>of:                     </a:t>
            </a:r>
            <a:r>
              <a:rPr lang="en-GB" altLang="en-US" sz="2800" b="1" dirty="0" smtClean="0">
                <a:solidFill>
                  <a:srgbClr val="EF7D04"/>
                </a:solidFill>
                <a:latin typeface="Arial" panose="020B0604020202020204" pitchFamily="34" charset="0"/>
                <a:cs typeface="Arial" panose="020B0604020202020204" pitchFamily="34" charset="0"/>
              </a:rPr>
              <a:t>01/09/2012 </a:t>
            </a:r>
            <a:r>
              <a:rPr lang="en-GB" altLang="en-US" sz="2800" b="1" dirty="0">
                <a:solidFill>
                  <a:srgbClr val="EF7D04"/>
                </a:solidFill>
                <a:latin typeface="Arial" panose="020B0604020202020204" pitchFamily="34" charset="0"/>
                <a:cs typeface="Arial" panose="020B0604020202020204" pitchFamily="34" charset="0"/>
              </a:rPr>
              <a:t>to </a:t>
            </a:r>
            <a:r>
              <a:rPr lang="en-GB" altLang="en-US" sz="2800" b="1" dirty="0" smtClean="0">
                <a:solidFill>
                  <a:srgbClr val="EF7D04"/>
                </a:solidFill>
                <a:latin typeface="Arial" panose="020B0604020202020204" pitchFamily="34" charset="0"/>
                <a:cs typeface="Arial" panose="020B0604020202020204" pitchFamily="34" charset="0"/>
              </a:rPr>
              <a:t>31/08/2013 </a:t>
            </a:r>
          </a:p>
          <a:p>
            <a:pPr algn="ctr">
              <a:defRPr/>
            </a:pPr>
            <a:r>
              <a:rPr lang="en-GB" altLang="en-US" sz="2800" dirty="0">
                <a:latin typeface="Arial" panose="020B0604020202020204" pitchFamily="34" charset="0"/>
                <a:cs typeface="Arial" panose="020B0604020202020204" pitchFamily="34" charset="0"/>
              </a:rPr>
              <a:t>M</a:t>
            </a:r>
            <a:r>
              <a:rPr lang="en-GB" altLang="en-US" sz="2800" dirty="0" smtClean="0">
                <a:latin typeface="Arial" panose="020B0604020202020204" pitchFamily="34" charset="0"/>
                <a:cs typeface="Arial" panose="020B0604020202020204" pitchFamily="34" charset="0"/>
              </a:rPr>
              <a:t>ust all submit a school application for a Year 7 place. </a:t>
            </a:r>
            <a:br>
              <a:rPr lang="en-GB" altLang="en-US" sz="2800" dirty="0" smtClean="0">
                <a:latin typeface="Arial" panose="020B0604020202020204" pitchFamily="34" charset="0"/>
                <a:cs typeface="Arial" panose="020B0604020202020204" pitchFamily="34" charset="0"/>
              </a:rPr>
            </a:br>
            <a:r>
              <a:rPr lang="en-GB" altLang="en-US" sz="1600" dirty="0" smtClean="0">
                <a:latin typeface="Arial" panose="020B0604020202020204" pitchFamily="34" charset="0"/>
                <a:cs typeface="Arial" panose="020B0604020202020204" pitchFamily="34" charset="0"/>
              </a:rPr>
              <a:t>Unless their child attends </a:t>
            </a:r>
            <a:r>
              <a:rPr lang="en-GB" altLang="en-US" sz="1600" dirty="0">
                <a:latin typeface="Arial" panose="020B0604020202020204" pitchFamily="34" charset="0"/>
                <a:cs typeface="Arial" panose="020B0604020202020204" pitchFamily="34" charset="0"/>
              </a:rPr>
              <a:t>an All Through School and </a:t>
            </a:r>
            <a:r>
              <a:rPr lang="en-GB" altLang="en-US" sz="1600" dirty="0" smtClean="0">
                <a:latin typeface="Arial" panose="020B0604020202020204" pitchFamily="34" charset="0"/>
                <a:cs typeface="Arial" panose="020B0604020202020204" pitchFamily="34" charset="0"/>
              </a:rPr>
              <a:t>they want </a:t>
            </a:r>
            <a:r>
              <a:rPr lang="en-GB" altLang="en-US" sz="1600" dirty="0">
                <a:latin typeface="Arial" panose="020B0604020202020204" pitchFamily="34" charset="0"/>
                <a:cs typeface="Arial" panose="020B0604020202020204" pitchFamily="34" charset="0"/>
              </a:rPr>
              <a:t>to stay at that school for Year </a:t>
            </a:r>
            <a:r>
              <a:rPr lang="en-GB" altLang="en-US" sz="1600" dirty="0" smtClean="0">
                <a:latin typeface="Arial" panose="020B0604020202020204" pitchFamily="34" charset="0"/>
                <a:cs typeface="Arial" panose="020B0604020202020204" pitchFamily="34" charset="0"/>
              </a:rPr>
              <a:t>7 </a:t>
            </a:r>
          </a:p>
          <a:p>
            <a:pPr algn="ctr">
              <a:defRPr/>
            </a:pPr>
            <a:r>
              <a:rPr lang="en-GB" altLang="en-US" sz="1600" dirty="0" smtClean="0">
                <a:latin typeface="Arial" panose="020B0604020202020204" pitchFamily="34" charset="0"/>
                <a:cs typeface="Arial" panose="020B0604020202020204" pitchFamily="34" charset="0"/>
              </a:rPr>
              <a:t>OR they have an Education, Health and Care Plan</a:t>
            </a:r>
            <a:endParaRPr lang="en-GB" altLang="en-US" sz="1600" dirty="0">
              <a:latin typeface="Arial" panose="020B0604020202020204" pitchFamily="34" charset="0"/>
              <a:cs typeface="Arial" panose="020B0604020202020204" pitchFamily="34" charset="0"/>
            </a:endParaRPr>
          </a:p>
          <a:p>
            <a:pPr algn="ctr">
              <a:defRPr/>
            </a:pPr>
            <a:endParaRPr lang="en-GB" altLang="en-US" sz="2800" b="1" dirty="0" smtClean="0">
              <a:solidFill>
                <a:srgbClr val="EF7D04"/>
              </a:solidFill>
              <a:latin typeface="Arial" panose="020B0604020202020204" pitchFamily="34" charset="0"/>
              <a:cs typeface="Arial" panose="020B0604020202020204" pitchFamily="34" charset="0"/>
            </a:endParaRPr>
          </a:p>
          <a:p>
            <a:pPr algn="ctr">
              <a:defRPr/>
            </a:pPr>
            <a:r>
              <a:rPr lang="en-GB" altLang="en-US" sz="2800" b="1" dirty="0" smtClean="0">
                <a:solidFill>
                  <a:srgbClr val="EF7D04"/>
                </a:solidFill>
                <a:latin typeface="Arial" panose="020B0604020202020204" pitchFamily="34" charset="0"/>
                <a:cs typeface="Arial" panose="020B0604020202020204" pitchFamily="34" charset="0"/>
              </a:rPr>
              <a:t>Important</a:t>
            </a:r>
            <a:endParaRPr lang="en-GB" altLang="en-US" sz="2800" b="1" dirty="0" smtClean="0">
              <a:latin typeface="Arial" panose="020B0604020202020204" pitchFamily="34" charset="0"/>
              <a:cs typeface="Arial" panose="020B0604020202020204" pitchFamily="34" charset="0"/>
            </a:endParaRPr>
          </a:p>
          <a:p>
            <a:pPr algn="ctr">
              <a:defRPr/>
            </a:pPr>
            <a:r>
              <a:rPr lang="en-GB" altLang="en-US" sz="2800" dirty="0" smtClean="0">
                <a:latin typeface="Arial" panose="020B0604020202020204" pitchFamily="34" charset="0"/>
                <a:cs typeface="Arial" panose="020B0604020202020204" pitchFamily="34" charset="0"/>
              </a:rPr>
              <a:t>The </a:t>
            </a:r>
            <a:r>
              <a:rPr lang="en-GB" altLang="en-US" sz="2800" dirty="0">
                <a:latin typeface="Arial" panose="020B0604020202020204" pitchFamily="34" charset="0"/>
                <a:cs typeface="Arial" panose="020B0604020202020204" pitchFamily="34" charset="0"/>
              </a:rPr>
              <a:t>law does </a:t>
            </a:r>
            <a:r>
              <a:rPr lang="en-GB" altLang="en-US" sz="2800" u="sng" dirty="0">
                <a:latin typeface="Arial" panose="020B0604020202020204" pitchFamily="34" charset="0"/>
                <a:cs typeface="Arial" panose="020B0604020202020204" pitchFamily="34" charset="0"/>
              </a:rPr>
              <a:t>not allow </a:t>
            </a:r>
            <a:r>
              <a:rPr lang="en-GB" altLang="en-US" sz="2800" dirty="0">
                <a:latin typeface="Arial" panose="020B0604020202020204" pitchFamily="34" charset="0"/>
                <a:cs typeface="Arial" panose="020B0604020202020204" pitchFamily="34" charset="0"/>
              </a:rPr>
              <a:t>Local Authorities to reserve a </a:t>
            </a:r>
            <a:r>
              <a:rPr lang="en-GB" altLang="en-US" sz="2800" dirty="0" smtClean="0">
                <a:latin typeface="Arial" panose="020B0604020202020204" pitchFamily="34" charset="0"/>
                <a:cs typeface="Arial" panose="020B0604020202020204" pitchFamily="34" charset="0"/>
              </a:rPr>
              <a:t>places </a:t>
            </a:r>
            <a:r>
              <a:rPr lang="en-GB" altLang="en-US" sz="2800" dirty="0">
                <a:latin typeface="Arial" panose="020B0604020202020204" pitchFamily="34" charset="0"/>
                <a:cs typeface="Arial" panose="020B0604020202020204" pitchFamily="34" charset="0"/>
              </a:rPr>
              <a:t>at a child’s local school or even the school where their sibling or siblings attend or used to </a:t>
            </a:r>
            <a:r>
              <a:rPr lang="en-GB" altLang="en-US" sz="2800" dirty="0" smtClean="0">
                <a:latin typeface="Arial" panose="020B0604020202020204" pitchFamily="34" charset="0"/>
                <a:cs typeface="Arial" panose="020B0604020202020204" pitchFamily="34" charset="0"/>
              </a:rPr>
              <a:t>attend. Parents/carers must apply for a place </a:t>
            </a:r>
          </a:p>
        </p:txBody>
      </p:sp>
    </p:spTree>
    <p:extLst>
      <p:ext uri="{BB962C8B-B14F-4D97-AF65-F5344CB8AC3E}">
        <p14:creationId xmlns:p14="http://schemas.microsoft.com/office/powerpoint/2010/main" val="3229437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AND CHILD WELLBEING</a:t>
            </a:r>
            <a:endParaRPr lang="en-GB" dirty="0"/>
          </a:p>
        </p:txBody>
      </p:sp>
      <p:sp>
        <p:nvSpPr>
          <p:cNvPr id="4" name="Rectangle 3"/>
          <p:cNvSpPr/>
          <p:nvPr/>
        </p:nvSpPr>
        <p:spPr>
          <a:xfrm>
            <a:off x="396072" y="751344"/>
            <a:ext cx="11499837" cy="5016758"/>
          </a:xfrm>
          <a:prstGeom prst="rect">
            <a:avLst/>
          </a:prstGeom>
        </p:spPr>
        <p:txBody>
          <a:bodyPr wrap="square">
            <a:spAutoFit/>
          </a:bodyPr>
          <a:lstStyle/>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Moving </a:t>
            </a:r>
            <a:r>
              <a:rPr lang="en-GB" sz="2000" dirty="0">
                <a:latin typeface="Arial" panose="020B0604020202020204" pitchFamily="34" charset="0"/>
                <a:cs typeface="Arial" panose="020B0604020202020204" pitchFamily="34" charset="0"/>
              </a:rPr>
              <a:t>from primary to secondary school is a really big step for most children and their families.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process can be overwhelming for some so it is really important that you remember to think about everyone’s mental health and wellbeing throughout the process.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important that you start the conversation as early as possible to help deal with any questions or worries they may have.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Carefully manage expectations, don’t make promises that cannot be delivered.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Ask for any help and advice you need from your school early in the process.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Don’t set yourself up to fail by not following advice or naming unachievable preferences</a:t>
            </a:r>
          </a:p>
        </p:txBody>
      </p:sp>
    </p:spTree>
    <p:extLst>
      <p:ext uri="{BB962C8B-B14F-4D97-AF65-F5344CB8AC3E}">
        <p14:creationId xmlns:p14="http://schemas.microsoft.com/office/powerpoint/2010/main" val="4202546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71" y="278303"/>
            <a:ext cx="9836499" cy="744585"/>
          </a:xfrm>
        </p:spPr>
        <p:txBody>
          <a:bodyPr>
            <a:normAutofit fontScale="90000"/>
          </a:bodyPr>
          <a:lstStyle/>
          <a:p>
            <a:r>
              <a:rPr lang="en-GB" dirty="0" smtClean="0"/>
              <a:t>COMMON CHILD AND FAMILY CONCERNS</a:t>
            </a:r>
            <a:endParaRPr lang="en-GB" dirty="0"/>
          </a:p>
        </p:txBody>
      </p:sp>
      <p:sp>
        <p:nvSpPr>
          <p:cNvPr id="3" name="Rectangle 2"/>
          <p:cNvSpPr/>
          <p:nvPr/>
        </p:nvSpPr>
        <p:spPr>
          <a:xfrm>
            <a:off x="278674" y="1410789"/>
            <a:ext cx="11826240" cy="4555093"/>
          </a:xfrm>
          <a:prstGeom prst="rect">
            <a:avLst/>
          </a:prstGeom>
        </p:spPr>
        <p:txBody>
          <a:bodyPr wrap="square">
            <a:spAutoFit/>
          </a:bodyPr>
          <a:lstStyle/>
          <a:p>
            <a:pPr>
              <a:defRPr/>
            </a:pP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To </a:t>
            </a:r>
            <a:r>
              <a:rPr lang="en-US" altLang="en-US" sz="1600" dirty="0" err="1" smtClean="0">
                <a:latin typeface="Arial" panose="020B0604020202020204" pitchFamily="34" charset="0"/>
                <a:ea typeface="ＭＳ Ｐゴシック" panose="020B0600070205080204" pitchFamily="34" charset="-128"/>
                <a:cs typeface="Arial" panose="020B0604020202020204" pitchFamily="34" charset="0"/>
              </a:rPr>
              <a:t>prioritise</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your child’s wellbeing and </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promote good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mental health when discussing moving from year 6 to year 7 </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parent(s)/</a:t>
            </a:r>
            <a:r>
              <a:rPr lang="en-US" altLang="en-US" sz="1600" dirty="0" err="1" smtClean="0">
                <a:latin typeface="Arial" panose="020B0604020202020204" pitchFamily="34" charset="0"/>
                <a:ea typeface="ＭＳ Ｐゴシック" panose="020B0600070205080204" pitchFamily="34" charset="-128"/>
                <a:cs typeface="Arial" panose="020B0604020202020204" pitchFamily="34" charset="0"/>
              </a:rPr>
              <a:t>carer</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(s)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should </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as for help about any concerns</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a:t>
            </a:r>
          </a:p>
          <a:p>
            <a:pPr>
              <a:defRPr/>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rPr>
              <a:t>My child will only do well if they attend an ‘Outstanding’ school: </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rPr>
              <a:t>all schools deliver a great education and children do well in all schools.  Attending all open evening and other events will give a good view of each school.</a:t>
            </a:r>
            <a:endParaRPr lang="en-US" altLang="en-US" sz="1600"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b="1" dirty="0" smtClean="0">
                <a:solidFill>
                  <a:srgbClr val="7030A0"/>
                </a:solidFill>
                <a:latin typeface="Arial" panose="020B0604020202020204" pitchFamily="34" charset="0"/>
                <a:ea typeface="ＭＳ Ｐゴシック" panose="020B0600070205080204" pitchFamily="34" charset="-128"/>
                <a:cs typeface="Arial" panose="020B0604020202020204" pitchFamily="34" charset="0"/>
              </a:rPr>
              <a:t>Missing </a:t>
            </a:r>
            <a:r>
              <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old friends and teachers</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talk about making great new friends and the new teachers they will meet.</a:t>
            </a:r>
          </a:p>
          <a:p>
            <a:pPr>
              <a:defRPr/>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Getting lost on the way to school and in school</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complete practice runs, home to school journeys and request an actual or virtual guided tour of the school.</a:t>
            </a:r>
          </a:p>
          <a:p>
            <a:pPr>
              <a:defRPr/>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Too much to learn</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remind children they had loads to learn at primary school as well and they succeeded. </a:t>
            </a:r>
          </a:p>
          <a:p>
            <a:pPr>
              <a:defRPr/>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Secondary schools are so big with so many children</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remind children primary school seemed very big when they joined but that was soon ok.</a:t>
            </a:r>
          </a:p>
          <a:p>
            <a:pPr>
              <a:defRPr/>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lgn="ctr">
              <a:defRPr/>
            </a:pPr>
            <a:r>
              <a:rPr lang="en-US" altLang="en-US" sz="1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Emphasis secondary school will bringing big, new and fun opportunities!</a:t>
            </a:r>
          </a:p>
        </p:txBody>
      </p:sp>
    </p:spTree>
    <p:extLst>
      <p:ext uri="{BB962C8B-B14F-4D97-AF65-F5344CB8AC3E}">
        <p14:creationId xmlns:p14="http://schemas.microsoft.com/office/powerpoint/2010/main" val="91647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PAN LONDON CO-ORDINATION</a:t>
            </a:r>
            <a:endParaRPr lang="en-GB" dirty="0"/>
          </a:p>
        </p:txBody>
      </p:sp>
      <p:pic>
        <p:nvPicPr>
          <p:cNvPr id="4" name="Picture 3" descr="Parking Revenue Declining, London Borough Lures Back Driv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902" y="1622153"/>
            <a:ext cx="6871063" cy="4432300"/>
          </a:xfrm>
          <a:prstGeom prst="rect">
            <a:avLst/>
          </a:prstGeom>
        </p:spPr>
      </p:pic>
    </p:spTree>
    <p:extLst>
      <p:ext uri="{BB962C8B-B14F-4D97-AF65-F5344CB8AC3E}">
        <p14:creationId xmlns:p14="http://schemas.microsoft.com/office/powerpoint/2010/main" val="323113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07c550-a4d7-49ef-a196-afa3f8a5038d" xsi:nil="true"/>
    <g602cbdd946e4e2594957d4879498cc5 xmlns="33e62097-7ea6-40ef-84e9-668b3844bb4c">
      <Terms xmlns="http://schemas.microsoft.com/office/infopath/2007/PartnerControls"/>
    </g602cbdd946e4e2594957d4879498cc5>
    <PublishingExpirationDate xmlns="http://schemas.microsoft.com/sharepoint/v3" xsi:nil="true"/>
    <PublishingStartDate xmlns="http://schemas.microsoft.com/sharepoint/v3" xsi:nil="true"/>
    <lcf76f155ced4ddcb4097134ff3c332f xmlns="c75f81b0-683b-43cf-b00c-9162be8aead5">
      <Terms xmlns="http://schemas.microsoft.com/office/infopath/2007/PartnerControls"/>
    </lcf76f155ced4ddcb4097134ff3c332f>
    <p440b4aaa85b4fde81c76fac4863c836 xmlns="33e62097-7ea6-40ef-84e9-668b3844bb4c">
      <Terms xmlns="http://schemas.microsoft.com/office/infopath/2007/PartnerControls"/>
    </p440b4aaa85b4fde81c76fac4863c83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A7C625ADFD2745BC1E975269C9FE39" ma:contentTypeVersion="18" ma:contentTypeDescription="Create a new document." ma:contentTypeScope="" ma:versionID="c8bc80f0bcb99f33b7b8ab898f3b7cdb">
  <xsd:schema xmlns:xsd="http://www.w3.org/2001/XMLSchema" xmlns:xs="http://www.w3.org/2001/XMLSchema" xmlns:p="http://schemas.microsoft.com/office/2006/metadata/properties" xmlns:ns1="http://schemas.microsoft.com/sharepoint/v3" xmlns:ns2="c75f81b0-683b-43cf-b00c-9162be8aead5" xmlns:ns3="2a07c550-a4d7-49ef-a196-afa3f8a5038d" xmlns:ns4="33e62097-7ea6-40ef-84e9-668b3844bb4c" targetNamespace="http://schemas.microsoft.com/office/2006/metadata/properties" ma:root="true" ma:fieldsID="b238138960d3c82c145de9cde9d6c67a" ns1:_="" ns2:_="" ns3:_="" ns4:_="">
    <xsd:import namespace="http://schemas.microsoft.com/sharepoint/v3"/>
    <xsd:import namespace="c75f81b0-683b-43cf-b00c-9162be8aead5"/>
    <xsd:import namespace="2a07c550-a4d7-49ef-a196-afa3f8a5038d"/>
    <xsd:import namespace="33e62097-7ea6-40ef-84e9-668b3844bb4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4:g602cbdd946e4e2594957d4879498cc5" minOccurs="0"/>
                <xsd:element ref="ns3:TaxCatchAll" minOccurs="0"/>
                <xsd:element ref="ns4:p440b4aaa85b4fde81c76fac4863c836" minOccurs="0"/>
                <xsd:element ref="ns2:MediaServiceAutoKeyPoints" minOccurs="0"/>
                <xsd:element ref="ns2:MediaServiceKeyPoints" minOccurs="0"/>
                <xsd:element ref="ns2:MediaServiceDateTaken"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5f81b0-683b-43cf-b00c-9162be8aea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7ef2803-65c2-4b30-b947-d41ffc5004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07c550-a4d7-49ef-a196-afa3f8a5038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e2b456-64c2-4821-9b9a-e0458b21c677}" ma:internalName="TaxCatchAll" ma:showField="CatchAllData" ma:web="2a07c550-a4d7-49ef-a196-afa3f8a503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e62097-7ea6-40ef-84e9-668b3844bb4c" elementFormDefault="qualified">
    <xsd:import namespace="http://schemas.microsoft.com/office/2006/documentManagement/types"/>
    <xsd:import namespace="http://schemas.microsoft.com/office/infopath/2007/PartnerControls"/>
    <xsd:element name="g602cbdd946e4e2594957d4879498cc5" ma:index="17" nillable="true" ma:taxonomy="true" ma:internalName="g602cbdd946e4e2594957d4879498cc5" ma:taxonomyFieldName="IntranetKeywords" ma:displayName="Intranet Keywords" ma:default="" ma:fieldId="{0602cbdd-946e-4e25-9495-7d4879498cc5}" ma:taxonomyMulti="true" ma:sspId="c7ef2803-65c2-4b30-b947-d41ffc50049e" ma:termSetId="6d9bbc90-125d-4d2f-970b-f357cda8596d" ma:anchorId="00000000-0000-0000-0000-000000000000" ma:open="false" ma:isKeyword="false">
      <xsd:complexType>
        <xsd:sequence>
          <xsd:element ref="pc:Terms" minOccurs="0" maxOccurs="1"/>
        </xsd:sequence>
      </xsd:complexType>
    </xsd:element>
    <xsd:element name="p440b4aaa85b4fde81c76fac4863c836" ma:index="20" nillable="true" ma:taxonomy="true" ma:internalName="p440b4aaa85b4fde81c76fac4863c836" ma:taxonomyFieldName="NeedHelpWithTopic" ma:displayName="Need Help With Topic" ma:default="" ma:fieldId="{9440b4aa-a85b-4fde-81c7-6fac4863c836}" ma:taxonomyMulti="true" ma:sspId="c7ef2803-65c2-4b30-b947-d41ffc50049e" ma:termSetId="4fd10870-7a33-418f-8c95-3adb3ba03f9b" ma:anchorId="9f1af8e1-fbdc-485f-81da-0086ae3b8fb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02317-CF5E-42A8-B3B9-6A2C8BE8E299}">
  <ds:schemaRefs>
    <ds:schemaRef ds:uri="http://schemas.openxmlformats.org/package/2006/metadata/core-properties"/>
    <ds:schemaRef ds:uri="http://schemas.microsoft.com/sharepoint/v3"/>
    <ds:schemaRef ds:uri="http://purl.org/dc/terms/"/>
    <ds:schemaRef ds:uri="2a07c550-a4d7-49ef-a196-afa3f8a5038d"/>
    <ds:schemaRef ds:uri="http://schemas.microsoft.com/office/2006/documentManagement/types"/>
    <ds:schemaRef ds:uri="http://schemas.microsoft.com/office/infopath/2007/PartnerControls"/>
    <ds:schemaRef ds:uri="http://purl.org/dc/elements/1.1/"/>
    <ds:schemaRef ds:uri="http://schemas.microsoft.com/office/2006/metadata/properties"/>
    <ds:schemaRef ds:uri="33e62097-7ea6-40ef-84e9-668b3844bb4c"/>
    <ds:schemaRef ds:uri="c75f81b0-683b-43cf-b00c-9162be8aead5"/>
    <ds:schemaRef ds:uri="http://www.w3.org/XML/1998/namespace"/>
    <ds:schemaRef ds:uri="http://purl.org/dc/dcmitype/"/>
  </ds:schemaRefs>
</ds:datastoreItem>
</file>

<file path=customXml/itemProps2.xml><?xml version="1.0" encoding="utf-8"?>
<ds:datastoreItem xmlns:ds="http://schemas.openxmlformats.org/officeDocument/2006/customXml" ds:itemID="{DC207207-9BE5-475B-A282-43EA45447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5f81b0-683b-43cf-b00c-9162be8aead5"/>
    <ds:schemaRef ds:uri="2a07c550-a4d7-49ef-a196-afa3f8a5038d"/>
    <ds:schemaRef ds:uri="33e62097-7ea6-40ef-84e9-668b3844b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7D5166-84A9-4705-97CC-DFA80695D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Building a Fairer Newham Power Point Template V3</Template>
  <TotalTime>817</TotalTime>
  <Words>3833</Words>
  <Application>Microsoft Office PowerPoint</Application>
  <PresentationFormat>Widescreen</PresentationFormat>
  <Paragraphs>338</Paragraphs>
  <Slides>37</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37</vt:i4>
      </vt:variant>
    </vt:vector>
  </HeadingPairs>
  <TitlesOfParts>
    <vt:vector size="47" baseType="lpstr">
      <vt:lpstr>ＭＳ Ｐゴシック</vt:lpstr>
      <vt:lpstr>Arial</vt:lpstr>
      <vt:lpstr>Calibri</vt:lpstr>
      <vt:lpstr>Calibri Light</vt:lpstr>
      <vt:lpstr>Office Theme</vt:lpstr>
      <vt:lpstr>4_Custom Design</vt:lpstr>
      <vt:lpstr>Custom Design</vt:lpstr>
      <vt:lpstr>1_Custom Design</vt:lpstr>
      <vt:lpstr>2_Custom Design</vt:lpstr>
      <vt:lpstr>3_Custom Design</vt:lpstr>
      <vt:lpstr>WELCOME</vt:lpstr>
      <vt:lpstr>WE ARE GOING TO SECONDARY SCHOOL</vt:lpstr>
      <vt:lpstr>NATIONAL CLOSING DAY</vt:lpstr>
      <vt:lpstr> OUR COMPOSITE PROSPECTUS AUTUMN 2023 EDITION </vt:lpstr>
      <vt:lpstr>WE ARE GOING TO SECONDARY SCHOOL </vt:lpstr>
      <vt:lpstr>WHO NEEDS TO APPLY?</vt:lpstr>
      <vt:lpstr>FAMILY AND CHILD WELLBEING</vt:lpstr>
      <vt:lpstr>COMMON CHILD AND FAMILY CONCERNS</vt:lpstr>
      <vt:lpstr>PAN LONDON CO-ORDINATION</vt:lpstr>
      <vt:lpstr>PAN LONDON APPLICATION PROCESS</vt:lpstr>
      <vt:lpstr>BEFORE NAMING YOUR PREFERENCES</vt:lpstr>
      <vt:lpstr>POPULAR OVERSUBSCRIBED SCHOOLS</vt:lpstr>
      <vt:lpstr>UNACHIEVEABLE PREFERENCES</vt:lpstr>
      <vt:lpstr>NEWHAM’S SCHOOL FINDER</vt:lpstr>
      <vt:lpstr>IS IT IMPORTANT TO DO RESEARCH ABOUT SCHOOLS?</vt:lpstr>
      <vt:lpstr>OPEN EVENING AND DAYS</vt:lpstr>
      <vt:lpstr>IMPORTANT DON’TS</vt:lpstr>
      <vt:lpstr>BEST ADVICE: WHAT NOT TO DO!</vt:lpstr>
      <vt:lpstr>BEST ADVICE: WHAT YOU SHOULD DO</vt:lpstr>
      <vt:lpstr>WHAT’S NEXT? NOW YOU HAVE DECIDED ON YOUR PREFRENCES</vt:lpstr>
      <vt:lpstr>PREFERENCE ADVICE</vt:lpstr>
      <vt:lpstr>EQUAL PREFERENCE</vt:lpstr>
      <vt:lpstr>TRUE OR FALSE</vt:lpstr>
      <vt:lpstr>MYTH BUSTING</vt:lpstr>
      <vt:lpstr>MAKING AN APPLICATION</vt:lpstr>
      <vt:lpstr>USE ANY DEVICE TO APPLY ONLINE</vt:lpstr>
      <vt:lpstr>   ADVICE ON HOW TO USE THE  PAN LONDON PORTAL</vt:lpstr>
      <vt:lpstr>NATIONAL CLOSING DATE 31st OCTOBER 2023</vt:lpstr>
      <vt:lpstr>APPLYING FOR A FAITH SCHOOL</vt:lpstr>
      <vt:lpstr>WHAT HAPPENS NEXT?</vt:lpstr>
      <vt:lpstr>NATIONAL OFFER DAY - 1st MARCH 2024</vt:lpstr>
      <vt:lpstr>ALTERNATIVE ALLOCATIONS</vt:lpstr>
      <vt:lpstr>WAITING LISTS</vt:lpstr>
      <vt:lpstr>INDEPENDENT SCHOOL APPEALS</vt:lpstr>
      <vt:lpstr>SCHOOLS OUTSIDE OF NEWHAM AND SELECTIVE SCHOOLS</vt:lpstr>
      <vt:lpstr>FREE SCHOOL MEALS</vt:lpstr>
      <vt:lpstr>FINAL WORDS OF SUPPORT</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Tracy Jones</dc:creator>
  <cp:lastModifiedBy>Tracy Jones</cp:lastModifiedBy>
  <cp:revision>39</cp:revision>
  <dcterms:created xsi:type="dcterms:W3CDTF">2022-08-10T15:30:40Z</dcterms:created>
  <dcterms:modified xsi:type="dcterms:W3CDTF">2023-09-04T17:07:17Z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0x01010080A7C625ADFD2745BC1E975269C9FE39</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